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64" r:id="rId2"/>
    <p:sldId id="266" r:id="rId3"/>
    <p:sldId id="278" r:id="rId4"/>
    <p:sldId id="267" r:id="rId5"/>
    <p:sldId id="280" r:id="rId6"/>
    <p:sldId id="286" r:id="rId7"/>
    <p:sldId id="323" r:id="rId8"/>
    <p:sldId id="274" r:id="rId9"/>
    <p:sldId id="294" r:id="rId10"/>
    <p:sldId id="293" r:id="rId11"/>
    <p:sldId id="324" r:id="rId12"/>
    <p:sldId id="319" r:id="rId13"/>
    <p:sldId id="289" r:id="rId14"/>
    <p:sldId id="276" r:id="rId15"/>
    <p:sldId id="285" r:id="rId16"/>
    <p:sldId id="291" r:id="rId17"/>
    <p:sldId id="325" r:id="rId18"/>
    <p:sldId id="326" r:id="rId19"/>
    <p:sldId id="297" r:id="rId20"/>
    <p:sldId id="292" r:id="rId21"/>
    <p:sldId id="288" r:id="rId22"/>
    <p:sldId id="290" r:id="rId23"/>
    <p:sldId id="296" r:id="rId24"/>
    <p:sldId id="337" r:id="rId25"/>
    <p:sldId id="338" r:id="rId26"/>
    <p:sldId id="299" r:id="rId27"/>
    <p:sldId id="303" r:id="rId28"/>
    <p:sldId id="300" r:id="rId29"/>
    <p:sldId id="304" r:id="rId30"/>
    <p:sldId id="305" r:id="rId31"/>
    <p:sldId id="306" r:id="rId32"/>
    <p:sldId id="327" r:id="rId33"/>
    <p:sldId id="317" r:id="rId34"/>
    <p:sldId id="329" r:id="rId35"/>
    <p:sldId id="340" r:id="rId36"/>
    <p:sldId id="318" r:id="rId37"/>
    <p:sldId id="308" r:id="rId38"/>
    <p:sldId id="309" r:id="rId39"/>
    <p:sldId id="332" r:id="rId40"/>
    <p:sldId id="333" r:id="rId41"/>
    <p:sldId id="330" r:id="rId42"/>
    <p:sldId id="328" r:id="rId43"/>
    <p:sldId id="331" r:id="rId44"/>
    <p:sldId id="334" r:id="rId45"/>
    <p:sldId id="310" r:id="rId46"/>
    <p:sldId id="335" r:id="rId47"/>
    <p:sldId id="311" r:id="rId48"/>
    <p:sldId id="322" r:id="rId49"/>
    <p:sldId id="341" r:id="rId50"/>
    <p:sldId id="342" r:id="rId51"/>
    <p:sldId id="343" r:id="rId52"/>
    <p:sldId id="339" r:id="rId53"/>
    <p:sldId id="301" r:id="rId54"/>
  </p:sldIdLst>
  <p:sldSz cx="6858000" cy="51435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1" autoAdjust="0"/>
    <p:restoredTop sz="94660"/>
  </p:normalViewPr>
  <p:slideViewPr>
    <p:cSldViewPr>
      <p:cViewPr varScale="1">
        <p:scale>
          <a:sx n="138" d="100"/>
          <a:sy n="138" d="100"/>
        </p:scale>
        <p:origin x="1044" y="138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078"/>
    </p:cViewPr>
  </p:sorterViewPr>
  <p:notesViewPr>
    <p:cSldViewPr>
      <p:cViewPr varScale="1">
        <p:scale>
          <a:sx n="72" d="100"/>
          <a:sy n="72" d="100"/>
        </p:scale>
        <p:origin x="301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66857C-3C80-4AA8-916C-D7AD4848BB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DAC1C-CB12-4858-818E-665F47D349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3445C-1F2A-4341-A1A9-704E26670CF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1FD74-7BC0-4D9A-B239-06F351E99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90B68-D584-44ED-AAA8-F4EC6608F7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8F57A-F398-499D-B48C-4C657AC5F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32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4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The available points are used to estimate an integral in the denominator of the likelihood function.</a:t>
            </a:r>
          </a:p>
          <a:p>
            <a:r>
              <a:rPr lang="en-US" sz="900" dirty="0"/>
              <a:t>Parameters can be interpreted under the IPP 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7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Semi-variance = ½ variance of the differences between all points lag units apart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900" dirty="0"/>
                  <a:t>Modern data telemetry data are highly autocorrelated due to short time intervals (</a:t>
                </a:r>
                <a:r>
                  <a:rPr lang="en-US" sz="900" b="0" i="0">
                    <a:latin typeface="Cambria Math" panose="02040503050406030204" pitchFamily="18" charset="0"/>
                  </a:rPr>
                  <a:t>Δ𝑡)</a:t>
                </a:r>
                <a:r>
                  <a:rPr lang="en-US" sz="900" dirty="0"/>
                  <a:t> between locations.</a:t>
                </a:r>
              </a:p>
              <a:p>
                <a:r>
                  <a:rPr lang="en-US" sz="900" dirty="0"/>
                  <a:t>Not all areas are equally available to an animal at any given time point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590550"/>
            <a:ext cx="600075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2190750"/>
            <a:ext cx="6000750" cy="4572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1350">
                <a:solidFill>
                  <a:srgbClr val="FFFFFF"/>
                </a:solidFill>
              </a:defRPr>
            </a:lvl2pPr>
            <a:lvl3pPr marL="514406" indent="0">
              <a:buNone/>
              <a:defRPr sz="1350">
                <a:solidFill>
                  <a:srgbClr val="FFFFFF"/>
                </a:solidFill>
              </a:defRPr>
            </a:lvl3pPr>
            <a:lvl4pPr marL="771609" indent="0">
              <a:buNone/>
              <a:defRPr sz="1350">
                <a:solidFill>
                  <a:srgbClr val="FFFFFF"/>
                </a:solidFill>
              </a:defRPr>
            </a:lvl4pPr>
            <a:lvl5pPr marL="1028811" indent="0">
              <a:buNone/>
              <a:defRPr sz="13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2647950"/>
            <a:ext cx="6000750" cy="38100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900">
                <a:solidFill>
                  <a:srgbClr val="FFFFFF"/>
                </a:solidFill>
              </a:defRPr>
            </a:lvl2pPr>
            <a:lvl3pPr marL="514406" indent="0">
              <a:buNone/>
              <a:defRPr sz="900">
                <a:solidFill>
                  <a:srgbClr val="FFFFFF"/>
                </a:solidFill>
              </a:defRPr>
            </a:lvl3pPr>
            <a:lvl4pPr marL="771609" indent="0">
              <a:buNone/>
              <a:defRPr sz="900">
                <a:solidFill>
                  <a:srgbClr val="FFFFFF"/>
                </a:solidFill>
              </a:defRPr>
            </a:lvl4pPr>
            <a:lvl5pPr marL="1028811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6858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7" y="228600"/>
            <a:ext cx="145732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2" y="228600"/>
            <a:ext cx="425767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9"/>
            <a:ext cx="5829300" cy="1021556"/>
          </a:xfrm>
        </p:spPr>
        <p:txBody>
          <a:bodyPr anchor="t"/>
          <a:lstStyle>
            <a:lvl1pPr algn="l">
              <a:defRPr sz="225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204" indent="0">
              <a:buNone/>
              <a:defRPr sz="1050"/>
            </a:lvl2pPr>
            <a:lvl3pPr marL="514406" indent="0">
              <a:buNone/>
              <a:defRPr sz="900"/>
            </a:lvl3pPr>
            <a:lvl4pPr marL="771609" indent="0">
              <a:buNone/>
              <a:defRPr sz="825"/>
            </a:lvl4pPr>
            <a:lvl5pPr marL="1028811" indent="0">
              <a:buNone/>
              <a:defRPr sz="825"/>
            </a:lvl5pPr>
            <a:lvl6pPr marL="1286015" indent="0">
              <a:buNone/>
              <a:defRPr sz="825"/>
            </a:lvl6pPr>
            <a:lvl7pPr marL="1543217" indent="0">
              <a:buNone/>
              <a:defRPr sz="825"/>
            </a:lvl7pPr>
            <a:lvl8pPr marL="1800420" indent="0">
              <a:buNone/>
              <a:defRPr sz="825"/>
            </a:lvl8pPr>
            <a:lvl9pPr marL="2057624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314450"/>
            <a:ext cx="28575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1338"/>
            <a:ext cx="303014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1156"/>
            <a:ext cx="303014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1151338"/>
            <a:ext cx="3031331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1631156"/>
            <a:ext cx="3031331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5" y="204790"/>
            <a:ext cx="2256235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04797"/>
            <a:ext cx="3833813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5" y="1076328"/>
            <a:ext cx="2256235" cy="351829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3"/>
            <a:ext cx="41148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204" indent="0">
              <a:buNone/>
              <a:defRPr sz="1575"/>
            </a:lvl2pPr>
            <a:lvl3pPr marL="514406" indent="0">
              <a:buNone/>
              <a:defRPr sz="1350"/>
            </a:lvl3pPr>
            <a:lvl4pPr marL="771609" indent="0">
              <a:buNone/>
              <a:defRPr sz="1125"/>
            </a:lvl4pPr>
            <a:lvl5pPr marL="1028811" indent="0">
              <a:buNone/>
              <a:defRPr sz="1125"/>
            </a:lvl5pPr>
            <a:lvl6pPr marL="1286015" indent="0">
              <a:buNone/>
              <a:defRPr sz="1125"/>
            </a:lvl6pPr>
            <a:lvl7pPr marL="1543217" indent="0">
              <a:buNone/>
              <a:defRPr sz="1125"/>
            </a:lvl7pPr>
            <a:lvl8pPr marL="1800420" indent="0">
              <a:buNone/>
              <a:defRPr sz="1125"/>
            </a:lvl8pPr>
            <a:lvl9pPr marL="2057624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11"/>
            <a:ext cx="41148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28600"/>
            <a:ext cx="58293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314450"/>
            <a:ext cx="58293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40"/>
            <a:ext cx="6858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75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257204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514406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771609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028811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92902" indent="-1929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417955" indent="-16075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75">
          <a:solidFill>
            <a:srgbClr val="595959"/>
          </a:solidFill>
          <a:latin typeface="+mn-lt"/>
          <a:ea typeface="ＭＳ Ｐゴシック" charset="0"/>
        </a:defRPr>
      </a:lvl2pPr>
      <a:lvl3pPr marL="643007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350">
          <a:solidFill>
            <a:srgbClr val="595959"/>
          </a:solidFill>
          <a:latin typeface="+mn-lt"/>
          <a:ea typeface="ＭＳ Ｐゴシック" charset="0"/>
        </a:defRPr>
      </a:lvl3pPr>
      <a:lvl4pPr marL="900211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125">
          <a:solidFill>
            <a:srgbClr val="595959"/>
          </a:solidFill>
          <a:latin typeface="+mn-lt"/>
          <a:ea typeface="ＭＳ Ｐゴシック" charset="0"/>
        </a:defRPr>
      </a:lvl4pPr>
      <a:lvl5pPr marL="1157413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rgbClr val="595959"/>
          </a:solidFill>
          <a:latin typeface="+mn-lt"/>
          <a:ea typeface="ＭＳ Ｐゴシック" charset="0"/>
        </a:defRPr>
      </a:lvl5pPr>
      <a:lvl6pPr marL="1414616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818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9022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6225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0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406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609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811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015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217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42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762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38150"/>
            <a:ext cx="6343650" cy="642938"/>
          </a:xfrm>
        </p:spPr>
        <p:txBody>
          <a:bodyPr/>
          <a:lstStyle/>
          <a:p>
            <a:pPr algn="ctr"/>
            <a:r>
              <a:rPr lang="en-US" sz="2025" dirty="0"/>
              <a:t>An Introduction to Resource and Step-Selection Functions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740134-98B5-432E-8884-FE5A7E176DFB}"/>
              </a:ext>
            </a:extLst>
          </p:cNvPr>
          <p:cNvSpPr txBox="1">
            <a:spLocks/>
          </p:cNvSpPr>
          <p:nvPr/>
        </p:nvSpPr>
        <p:spPr bwMode="auto">
          <a:xfrm>
            <a:off x="381000" y="1404929"/>
            <a:ext cx="6343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John Fieberg, Professor, </a:t>
            </a:r>
          </a:p>
          <a:p>
            <a:pPr algn="ctr">
              <a:spcAft>
                <a:spcPts val="450"/>
              </a:spcAft>
            </a:pPr>
            <a:r>
              <a:rPr lang="en-US" sz="1350" kern="0" dirty="0">
                <a:solidFill>
                  <a:schemeClr val="tx1"/>
                </a:solidFill>
              </a:rPr>
              <a:t>Department of Fisheries, Wildlife, and Conservation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BFD7D-4018-4795-B485-231FCBA1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74" y="2547072"/>
            <a:ext cx="2012479" cy="1623055"/>
          </a:xfrm>
          <a:prstGeom prst="rect">
            <a:avLst/>
          </a:prstGeom>
        </p:spPr>
      </p:pic>
      <p:pic>
        <p:nvPicPr>
          <p:cNvPr id="10" name="Picture 9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E6071605-B70E-4FCD-AB21-A3E7994D7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54442"/>
            <a:ext cx="1231834" cy="1623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D6223-0EF6-4B54-8590-DEC6FDFCF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97" y="2561279"/>
            <a:ext cx="2297940" cy="76918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B0618-A240-4E68-944C-34649991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596" y="3417102"/>
            <a:ext cx="2219354" cy="7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1A8E-658C-4B4E-A432-C1F9798D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45" y="133350"/>
            <a:ext cx="5829300" cy="642938"/>
          </a:xfrm>
        </p:spPr>
        <p:txBody>
          <a:bodyPr/>
          <a:lstStyle/>
          <a:p>
            <a:r>
              <a:rPr lang="en-US" dirty="0"/>
              <a:t>Resource-Selection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</p:spPr>
            <p:txBody>
              <a:bodyPr/>
              <a:lstStyle/>
              <a:p>
                <a:r>
                  <a:rPr lang="en-US" dirty="0"/>
                  <a:t>Observed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1, background/available locations: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103E2-5AA4-4ACE-92F4-31BD69430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7059"/>
                <a:ext cx="5829300" cy="2228850"/>
              </a:xfrm>
              <a:blipFill>
                <a:blip r:embed="rId2"/>
                <a:stretch>
                  <a:fillRect l="-1046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/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Used and background points may not be mutually exclusive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Modeling points in continuous space rather than discrete sample units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 depends on the number of background points</a:t>
                </a:r>
                <a:endParaRPr lang="en-US" sz="1600" dirty="0">
                  <a:solidFill>
                    <a:srgbClr val="595959"/>
                  </a:solidFill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many random points should we include? 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95959"/>
                    </a:solidFill>
                  </a:rPr>
                  <a:t>How to interpret parameters in </a:t>
                </a:r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Resource-Selection Functions (RSF)</a:t>
                </a:r>
              </a:p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:r>
                  <a:rPr lang="en-US" sz="1600" dirty="0">
                    <a:solidFill>
                      <a:srgbClr val="595959"/>
                    </a:solidFill>
                    <a:latin typeface="+mn-lt"/>
                  </a:rPr>
                  <a:t>(RSF) = exp(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595959"/>
                  </a:solidFill>
                  <a:latin typeface="+mn-lt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sz="1350" dirty="0">
                  <a:solidFill>
                    <a:srgbClr val="59595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EDBDB-4F75-464B-A9A5-8EB2320D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0" y="2647950"/>
                <a:ext cx="6015499" cy="2288832"/>
              </a:xfrm>
              <a:prstGeom prst="rect">
                <a:avLst/>
              </a:prstGeom>
              <a:blipFill>
                <a:blip r:embed="rId3"/>
                <a:stretch>
                  <a:fillRect l="-405" t="-798" r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DB3E-AE76-4135-A458-3636E037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9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Traditionally, </a:t>
            </a:r>
            <a:r>
              <a:rPr lang="en-US" sz="2200" b="1" i="0" u="none" strike="noStrike" baseline="0" dirty="0">
                <a:solidFill>
                  <a:srgbClr val="000000"/>
                </a:solidFill>
                <a:latin typeface="NimbusSanL-Bold"/>
              </a:rPr>
              <a:t>resource-selection functions 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  <a:t>were described as measuring “relative probabilities of use.”</a:t>
            </a:r>
            <a:br>
              <a:rPr lang="en-US" sz="22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endParaRPr lang="en-US" sz="22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site depends on the size of the site and how long individuals are monitored.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Probability of using a point in space = 0 (to ensure integration over space = 1 for continuous probability distributions).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Better to think of modeling hazards (rates of use), which can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 integrated over time or space to estimate utilization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distributions.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C43EF12C-0589-4D58-9D53-6CB460E6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4" y="1486678"/>
            <a:ext cx="1391172" cy="98315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BB672F-347A-4F41-868D-5ABAAFAD6ADA}"/>
              </a:ext>
            </a:extLst>
          </p:cNvPr>
          <p:cNvSpPr/>
          <p:nvPr/>
        </p:nvSpPr>
        <p:spPr>
          <a:xfrm>
            <a:off x="751511" y="2554425"/>
            <a:ext cx="1286516" cy="416514"/>
          </a:xfrm>
          <a:custGeom>
            <a:avLst/>
            <a:gdLst>
              <a:gd name="connsiteX0" fmla="*/ 0 w 1715354"/>
              <a:gd name="connsiteY0" fmla="*/ 0 h 555352"/>
              <a:gd name="connsiteX1" fmla="*/ 1715354 w 1715354"/>
              <a:gd name="connsiteY1" fmla="*/ 0 h 555352"/>
              <a:gd name="connsiteX2" fmla="*/ 1715354 w 1715354"/>
              <a:gd name="connsiteY2" fmla="*/ 555352 h 555352"/>
              <a:gd name="connsiteX3" fmla="*/ 0 w 1715354"/>
              <a:gd name="connsiteY3" fmla="*/ 555352 h 555352"/>
              <a:gd name="connsiteX4" fmla="*/ 0 w 1715354"/>
              <a:gd name="connsiteY4" fmla="*/ 0 h 5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555352">
                <a:moveTo>
                  <a:pt x="0" y="0"/>
                </a:moveTo>
                <a:lnTo>
                  <a:pt x="1715354" y="0"/>
                </a:lnTo>
                <a:lnTo>
                  <a:pt x="1715354" y="555352"/>
                </a:lnTo>
                <a:lnTo>
                  <a:pt x="0" y="555352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466713">
              <a:lnSpc>
                <a:spcPct val="90000"/>
              </a:lnSpc>
              <a:spcAft>
                <a:spcPct val="35000"/>
              </a:spcAft>
              <a:defRPr b="1"/>
            </a:pPr>
            <a:r>
              <a:rPr lang="en-US" sz="1050" dirty="0"/>
              <a:t>Species-Habitat-Association Models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D7826B-D8C3-48D4-8A33-7785131AA2A3}"/>
              </a:ext>
            </a:extLst>
          </p:cNvPr>
          <p:cNvSpPr/>
          <p:nvPr/>
        </p:nvSpPr>
        <p:spPr>
          <a:xfrm>
            <a:off x="751511" y="3000291"/>
            <a:ext cx="1286516" cy="508328"/>
          </a:xfrm>
          <a:custGeom>
            <a:avLst/>
            <a:gdLst>
              <a:gd name="connsiteX0" fmla="*/ 0 w 1715354"/>
              <a:gd name="connsiteY0" fmla="*/ 0 h 677770"/>
              <a:gd name="connsiteX1" fmla="*/ 1715354 w 1715354"/>
              <a:gd name="connsiteY1" fmla="*/ 0 h 677770"/>
              <a:gd name="connsiteX2" fmla="*/ 1715354 w 1715354"/>
              <a:gd name="connsiteY2" fmla="*/ 677770 h 677770"/>
              <a:gd name="connsiteX3" fmla="*/ 0 w 1715354"/>
              <a:gd name="connsiteY3" fmla="*/ 677770 h 677770"/>
              <a:gd name="connsiteX4" fmla="*/ 0 w 1715354"/>
              <a:gd name="connsiteY4" fmla="*/ 0 h 67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54" h="677770">
                <a:moveTo>
                  <a:pt x="0" y="0"/>
                </a:moveTo>
                <a:lnTo>
                  <a:pt x="1715354" y="0"/>
                </a:lnTo>
                <a:lnTo>
                  <a:pt x="1715354" y="677770"/>
                </a:lnTo>
                <a:lnTo>
                  <a:pt x="0" y="677770"/>
                </a:lnTo>
                <a:lnTo>
                  <a:pt x="0" y="0"/>
                </a:lnTo>
                <a:close/>
              </a:path>
            </a:pathLst>
          </a:custGeom>
          <a:effectLst>
            <a:innerShdw blurRad="63500" dist="50800" dir="13500000">
              <a:schemeClr val="bg1">
                <a:lumMod val="50000"/>
              </a:schemeClr>
            </a:innerShdw>
          </a:effectLst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Species Distribution Models</a:t>
            </a:r>
          </a:p>
          <a:p>
            <a:pPr algn="ctr" defTabSz="366704">
              <a:lnSpc>
                <a:spcPct val="90000"/>
              </a:lnSpc>
              <a:spcAft>
                <a:spcPct val="35000"/>
              </a:spcAft>
            </a:pPr>
            <a:r>
              <a:rPr lang="en-US" sz="825" dirty="0"/>
              <a:t>Habitat-Selection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43" y="28272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607CFF3-06CF-4E47-AC16-BAAAF5A7671B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88397-FD7D-4C87-A826-0CB543D4D070}"/>
              </a:ext>
            </a:extLst>
          </p:cNvPr>
          <p:cNvSpPr/>
          <p:nvPr/>
        </p:nvSpPr>
        <p:spPr bwMode="auto">
          <a:xfrm>
            <a:off x="2456643" y="1167016"/>
            <a:ext cx="1645846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4D2C-1838-45E1-ACE2-051E88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Interpreting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41160-348D-4AC0-ACE4-41944DB7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7" y="994716"/>
            <a:ext cx="4965973" cy="1398771"/>
          </a:xfrm>
          <a:prstGeom prst="rect">
            <a:avLst/>
          </a:prstGeom>
        </p:spPr>
      </p:pic>
      <p:pic>
        <p:nvPicPr>
          <p:cNvPr id="9218" name="Picture 2" descr="Tal Avgar | USU">
            <a:extLst>
              <a:ext uri="{FF2B5EF4-FFF2-40B4-BE49-F238E27FC236}">
                <a16:creationId xmlns:a16="http://schemas.microsoft.com/office/drawing/2014/main" id="{74CE5FAB-7E2A-4302-A46C-C1AC49F5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3" y="2461379"/>
            <a:ext cx="992596" cy="13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1346E-C560-4496-BDB1-90819027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3" y="2461379"/>
            <a:ext cx="1442800" cy="1325166"/>
          </a:xfrm>
          <a:prstGeom prst="rect">
            <a:avLst/>
          </a:prstGeom>
        </p:spPr>
      </p:pic>
      <p:pic>
        <p:nvPicPr>
          <p:cNvPr id="9220" name="Picture 4" descr="Brian Smith | USU">
            <a:extLst>
              <a:ext uri="{FF2B5EF4-FFF2-40B4-BE49-F238E27FC236}">
                <a16:creationId xmlns:a16="http://schemas.microsoft.com/office/drawing/2014/main" id="{D82A7827-329F-4519-A639-299DD2B0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24" y="2476590"/>
            <a:ext cx="941127" cy="1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6AF191-6EF4-4339-A3D8-544B0CCA135A}"/>
              </a:ext>
            </a:extLst>
          </p:cNvPr>
          <p:cNvSpPr txBox="1"/>
          <p:nvPr/>
        </p:nvSpPr>
        <p:spPr>
          <a:xfrm>
            <a:off x="409268" y="381466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Johannes Signer, University of </a:t>
            </a:r>
            <a:r>
              <a:rPr lang="en-US" sz="600" dirty="0" err="1"/>
              <a:t>Goettingen</a:t>
            </a:r>
            <a:r>
              <a:rPr lang="en-US" sz="600" dirty="0"/>
              <a:t>, Germany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F434-A569-4761-B96A-0FC6AED7A87E}"/>
              </a:ext>
            </a:extLst>
          </p:cNvPr>
          <p:cNvSpPr txBox="1"/>
          <p:nvPr/>
        </p:nvSpPr>
        <p:spPr>
          <a:xfrm>
            <a:off x="1895009" y="3814279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Tal </a:t>
            </a:r>
            <a:r>
              <a:rPr lang="en-US" sz="600" dirty="0" err="1"/>
              <a:t>Avgar</a:t>
            </a:r>
            <a:r>
              <a:rPr lang="en-US" sz="600" dirty="0"/>
              <a:t>, Utah State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A757F-1C41-40AC-BAA8-813E9BA4D995}"/>
              </a:ext>
            </a:extLst>
          </p:cNvPr>
          <p:cNvSpPr txBox="1"/>
          <p:nvPr/>
        </p:nvSpPr>
        <p:spPr>
          <a:xfrm>
            <a:off x="3143251" y="3814280"/>
            <a:ext cx="125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Brian Smith, Grad Student, Utah State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2D0653-FE01-44FD-9D4E-651F2758F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473" y="2437146"/>
            <a:ext cx="1969666" cy="15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4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225152-2896-4AF7-9626-E3ADA620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81" y="590550"/>
            <a:ext cx="3482349" cy="126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0D097-CA9E-4EFC-8776-5A82EB8A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43150"/>
            <a:ext cx="3164681" cy="1069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3CFDA-9A68-4ECB-8923-67FF0A16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" y="438150"/>
            <a:ext cx="2914650" cy="1178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9880E-F289-42A5-9ECE-0DB8A8F9A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881" y="2571750"/>
            <a:ext cx="3067642" cy="9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15ED-7702-4374-9977-350A8B52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8606"/>
            <a:ext cx="5829300" cy="642938"/>
          </a:xfrm>
        </p:spPr>
        <p:txBody>
          <a:bodyPr/>
          <a:lstStyle/>
          <a:p>
            <a:r>
              <a:rPr lang="en-US" sz="2100" dirty="0"/>
              <a:t>Inhomogeneous Poisson Point Process (IPP)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</p:spPr>
            <p:txBody>
              <a:bodyPr/>
              <a:lstStyle/>
              <a:p>
                <a:r>
                  <a:rPr lang="en-US" sz="1650" dirty="0"/>
                  <a:t>Model density as a function of spatial predictors</a:t>
                </a:r>
              </a:p>
              <a:p>
                <a:pPr marL="0" indent="0">
                  <a:buNone/>
                </a:pPr>
                <a:endParaRPr lang="en-US" sz="16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50" dirty="0"/>
              </a:p>
              <a:p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50" dirty="0"/>
                  <a:t> is the </a:t>
                </a:r>
                <a:r>
                  <a:rPr lang="en-US" sz="1650" dirty="0">
                    <a:solidFill>
                      <a:schemeClr val="accent1"/>
                    </a:solidFill>
                  </a:rPr>
                  <a:t>intensity function </a:t>
                </a:r>
                <a:r>
                  <a:rPr lang="en-US" sz="1650" dirty="0"/>
                  <a:t>and describes the expected density in a small sphere around </a:t>
                </a:r>
                <a14:m>
                  <m:oMath xmlns:m="http://schemas.openxmlformats.org/officeDocument/2006/math">
                    <m:r>
                      <a:rPr lang="en-US" sz="165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5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500" dirty="0"/>
                  <a:t> </a:t>
                </a:r>
                <a:endParaRPr lang="en-US" sz="16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23689-E8AA-4052-8E9B-DA0AC69D4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345" y="1047750"/>
                <a:ext cx="5829300" cy="2228850"/>
              </a:xfrm>
              <a:blipFill>
                <a:blip r:embed="rId2"/>
                <a:stretch>
                  <a:fillRect l="-941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</a:rPr>
                  <a:t>Characteristics/Assumptions:</a:t>
                </a:r>
              </a:p>
              <a:p>
                <a:r>
                  <a:rPr lang="en-US" sz="1650" kern="0" dirty="0"/>
                  <a:t>The number of points in any area </a:t>
                </a:r>
                <a:r>
                  <a:rPr lang="en-US" sz="1650" i="1" kern="0" dirty="0"/>
                  <a:t>G</a:t>
                </a:r>
                <a:r>
                  <a:rPr lang="en-US" sz="1650" kern="0" dirty="0"/>
                  <a:t>, is a Poisson random variable with mean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1650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1650" kern="0" dirty="0"/>
                  <a:t>.</a:t>
                </a:r>
              </a:p>
              <a:p>
                <a:r>
                  <a:rPr lang="en-US" sz="1650" kern="0" dirty="0"/>
                  <a:t>Locations are independent (any clustering can be explained by spatial covariates)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60515CF-0F66-49E3-9F8D-644AACFD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344" y="2724150"/>
                <a:ext cx="6002655" cy="1524000"/>
              </a:xfrm>
              <a:prstGeom prst="rect">
                <a:avLst/>
              </a:prstGeom>
              <a:blipFill>
                <a:blip r:embed="rId3"/>
                <a:stretch>
                  <a:fillRect l="-1321" t="-2800" r="-102" b="-72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F17D-45C4-4612-B139-7F208144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IPP as a Data Integrator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Counts in grid cells</a:t>
                </a:r>
              </a:p>
              <a:p>
                <a:r>
                  <a:rPr lang="en-US" dirty="0"/>
                  <a:t>Presence-absence data in grid cells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Presence-only data (as a thinned point process)</a:t>
                </a:r>
              </a:p>
              <a:p>
                <a:r>
                  <a:rPr lang="en-US" dirty="0"/>
                  <a:t>Distance sampling (as a thinned point process)</a:t>
                </a:r>
              </a:p>
              <a:p>
                <a:r>
                  <a:rPr lang="en-US" dirty="0"/>
                  <a:t>Can add spatial random effects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0FEF1-B878-425E-AA64-F676693AB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635" y="1123950"/>
                <a:ext cx="5829300" cy="2971800"/>
              </a:xfrm>
              <a:blipFill>
                <a:blip r:embed="rId2"/>
                <a:stretch>
                  <a:fillRect l="-1045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500CBE9A-EB1B-4008-ADA3-D406E7FB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38150"/>
            <a:ext cx="1231834" cy="16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1B8C-6A64-4A9D-8E22-91F06995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08" y="86344"/>
            <a:ext cx="5829300" cy="857250"/>
          </a:xfrm>
        </p:spPr>
        <p:txBody>
          <a:bodyPr/>
          <a:lstStyle/>
          <a:p>
            <a:r>
              <a:rPr lang="en-US" dirty="0"/>
              <a:t>Logistic Regression and IPP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DF15-35EB-435A-93CE-82419B8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08" y="971550"/>
            <a:ext cx="5829300" cy="297180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Logistic regression provides unbiased estimates of parameters in </a:t>
            </a:r>
            <a:r>
              <a:rPr lang="en-US" dirty="0">
                <a:latin typeface="NimbusSanL-Regu"/>
              </a:rPr>
              <a:t>an </a:t>
            </a:r>
            <a:r>
              <a:rPr lang="en-US" sz="1800" b="0" i="0" u="none" strike="noStrike" baseline="0" dirty="0">
                <a:latin typeface="NimbusSanL-Regu"/>
              </a:rPr>
              <a:t>Inhomogeneous point-process model:</a:t>
            </a:r>
          </a:p>
          <a:p>
            <a:pPr lvl="1"/>
            <a:r>
              <a:rPr lang="en-US" dirty="0">
                <a:latin typeface="NimbusSanL-Regu"/>
              </a:rPr>
              <a:t>as the number of available points increases to infinity</a:t>
            </a:r>
            <a:r>
              <a:rPr lang="en-US" b="0" i="0" u="none" strike="noStrike" baseline="0" dirty="0">
                <a:latin typeface="NimbusSanL-ReguItal"/>
              </a:rPr>
              <a:t> </a:t>
            </a:r>
            <a:r>
              <a:rPr lang="en-US" b="0" i="0" u="none" strike="noStrike" baseline="0" dirty="0">
                <a:latin typeface="NimbusSanL-Regu"/>
              </a:rPr>
              <a:t>(Warton and Shepherd 2010)</a:t>
            </a:r>
          </a:p>
          <a:p>
            <a:pPr lvl="1"/>
            <a:r>
              <a:rPr lang="en-US" dirty="0">
                <a:latin typeface="NimbusSanL-Regu"/>
              </a:rPr>
              <a:t>if we assign large (“infinite”) weights to the available points (Fithian and Hastie 2013)</a:t>
            </a:r>
          </a:p>
          <a:p>
            <a:pPr lvl="1"/>
            <a:r>
              <a:rPr lang="en-US" dirty="0">
                <a:latin typeface="NimbusSanL-Regu"/>
              </a:rPr>
              <a:t>in practice, we can assign large finite weights (e.g., 1000 or 5000 to available points, and a 1 to used points).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E92A4-ECBA-47B6-9252-39A7FDF3467C}"/>
              </a:ext>
            </a:extLst>
          </p:cNvPr>
          <p:cNvSpPr txBox="1"/>
          <p:nvPr/>
        </p:nvSpPr>
        <p:spPr>
          <a:xfrm>
            <a:off x="381000" y="3409950"/>
            <a:ext cx="5905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NimbusSanL-Regu"/>
              </a:rPr>
              <a:t>Warton, D.I. and Shepherd, L.C., 2010. Poisson point process models solve the “pseudo-absence problem” for presence-only data in ecology. The Annals of Applied Statistics, 4(3), pp.1383-1402.</a:t>
            </a:r>
            <a:br>
              <a:rPr lang="en-US" sz="1200" b="0" i="0" u="none" strike="noStrike" baseline="0" dirty="0">
                <a:latin typeface="NimbusSanL-Regu"/>
              </a:rPr>
            </a:br>
            <a:endParaRPr lang="en-US" sz="1200" b="0" i="0" u="none" strike="noStrike" baseline="0" dirty="0">
              <a:latin typeface="NimbusSanL-Regu"/>
            </a:endParaRP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Fithian, W. and T. Hastie (2013). Finite-sample equivalence in statistical models for presence-only data. Annals of Applied Statistics 7, 1917-1939.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501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85BE-BC42-482C-B0DF-98273DA6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6254-CD8B-443E-879B-F43860AB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200150"/>
            <a:ext cx="58293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1.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Observed locations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1)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2.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Sample available locations (randomly, systematically) from an area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A (e.g., the</a:t>
            </a:r>
            <a:r>
              <a:rPr lang="en-US" sz="1800" b="0" i="0" u="none" strike="noStrike" dirty="0">
                <a:solidFill>
                  <a:srgbClr val="000000"/>
                </a:solidFill>
                <a:latin typeface="NimbusSanL-ReguItal"/>
              </a:rPr>
              <a:t> animal’s home range; set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 0).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3.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Assign weights (1 to used points, and a large number – say 1000 - to available points)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4.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Fit logistic regression model using the weights (throw away the intercept).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</a:br>
            <a:r>
              <a:rPr lang="en-US" sz="1800" b="0" i="0" u="none" strike="noStrike" baseline="0" dirty="0">
                <a:solidFill>
                  <a:srgbClr val="7A0019"/>
                </a:solidFill>
                <a:latin typeface="NimbusSanL-Regu"/>
              </a:rPr>
              <a:t>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Increase the number of available points until slope  parameters stabilize.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/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 kern="0">
                          <a:latin typeface="Cambria Math" panose="02040503050406030204" pitchFamily="18" charset="0"/>
                        </a:rPr>
                        <m:t> )= </m:t>
                      </m:r>
                      <m:nary>
                        <m:naryPr>
                          <m:chr m:val="∏"/>
                          <m:ctrlPr>
                            <a:rPr lang="en-US" sz="135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35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trl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1350" i="1" ker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35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3417C7-E091-4A40-876B-DD3D67685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8150"/>
                <a:ext cx="5591174" cy="691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B69EB723-775C-4602-B555-1B73AA0E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4" y="1385207"/>
            <a:ext cx="4648200" cy="33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18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43027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3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07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9E60A4-16E5-4413-8289-B83EB0D0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00244"/>
            <a:ext cx="6172200" cy="642938"/>
          </a:xfrm>
        </p:spPr>
        <p:txBody>
          <a:bodyPr/>
          <a:lstStyle/>
          <a:p>
            <a:r>
              <a:rPr lang="en-US" sz="2000" dirty="0"/>
              <a:t>Does a Point Process Framework Make Sense for  Telemetry Data?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4F0B80-B6AB-4C05-AC85-374298C7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6995" y="1223936"/>
            <a:ext cx="3030141" cy="359867"/>
          </a:xfrm>
        </p:spPr>
        <p:txBody>
          <a:bodyPr/>
          <a:lstStyle/>
          <a:p>
            <a:r>
              <a:rPr lang="en-US" dirty="0"/>
              <a:t>Telemetry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C93B-ABD0-422E-8BC0-FAD8B5EF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6995" y="1674946"/>
            <a:ext cx="3030141" cy="2222600"/>
          </a:xfrm>
        </p:spPr>
        <p:txBody>
          <a:bodyPr wrap="square" anchor="t">
            <a:normAutofit/>
          </a:bodyPr>
          <a:lstStyle/>
          <a:p>
            <a:r>
              <a:rPr lang="en-US" sz="1575" dirty="0"/>
              <a:t>Historical emphasis on behavior (selection of habitat)</a:t>
            </a:r>
          </a:p>
          <a:p>
            <a:r>
              <a:rPr lang="en-US" sz="1575" dirty="0"/>
              <a:t>Repeated observations on the same individuals</a:t>
            </a:r>
          </a:p>
          <a:p>
            <a:r>
              <a:rPr lang="en-US" sz="1575" dirty="0"/>
              <a:t>Temporal data dimension</a:t>
            </a:r>
          </a:p>
          <a:p>
            <a:r>
              <a:rPr lang="en-US" sz="1575" dirty="0"/>
              <a:t>Autocorrelation</a:t>
            </a:r>
          </a:p>
          <a:p>
            <a:pPr lvl="1"/>
            <a:endParaRPr lang="en-US" sz="135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F6FEE72-50F0-4AB4-9FBE-96C0CAD94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0864" y="1213701"/>
            <a:ext cx="3234095" cy="359867"/>
          </a:xfrm>
        </p:spPr>
        <p:txBody>
          <a:bodyPr/>
          <a:lstStyle/>
          <a:p>
            <a:r>
              <a:rPr lang="en-US" dirty="0"/>
              <a:t>Inhomogeneous Point Process Model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6BABD3-E080-4058-BEDC-170F1BC9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4" y="2837166"/>
            <a:ext cx="3031331" cy="911519"/>
          </a:xfrm>
          <a:prstGeom prst="rect">
            <a:avLst/>
          </a:prstGeo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C265F6-FD74-46A8-9ACB-C15A1C513835}"/>
              </a:ext>
            </a:extLst>
          </p:cNvPr>
          <p:cNvSpPr txBox="1">
            <a:spLocks/>
          </p:cNvSpPr>
          <p:nvPr/>
        </p:nvSpPr>
        <p:spPr bwMode="auto">
          <a:xfrm>
            <a:off x="144860" y="1644087"/>
            <a:ext cx="3131741" cy="104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75" kern="0" dirty="0"/>
              <a:t>Useful for interpreting parameters:</a:t>
            </a:r>
          </a:p>
          <a:p>
            <a:pPr lvl="1"/>
            <a:r>
              <a:rPr lang="en-US" sz="1275" kern="0" dirty="0"/>
              <a:t>Species Distribution Models</a:t>
            </a:r>
          </a:p>
          <a:p>
            <a:pPr lvl="1"/>
            <a:r>
              <a:rPr lang="en-US" sz="1275" kern="0" dirty="0"/>
              <a:t>Resource-Selection Functions</a:t>
            </a:r>
          </a:p>
          <a:p>
            <a:pPr lvl="1"/>
            <a:endParaRPr lang="en-US" sz="135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B9D9A4-08AD-47E0-816C-8E2C158A5975}"/>
              </a:ext>
            </a:extLst>
          </p:cNvPr>
          <p:cNvSpPr txBox="1">
            <a:spLocks/>
          </p:cNvSpPr>
          <p:nvPr/>
        </p:nvSpPr>
        <p:spPr bwMode="auto">
          <a:xfrm>
            <a:off x="2066329" y="4046407"/>
            <a:ext cx="3030141" cy="54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  <a:normAutofit/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4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chemeClr val="accent1"/>
                </a:solidFill>
              </a:rPr>
              <a:t>Weighted Distribution Theory</a:t>
            </a:r>
          </a:p>
          <a:p>
            <a:pPr lvl="1"/>
            <a:endParaRPr lang="en-US" sz="1350" kern="0" dirty="0"/>
          </a:p>
        </p:txBody>
      </p:sp>
    </p:spTree>
    <p:extLst>
      <p:ext uri="{BB962C8B-B14F-4D97-AF65-F5344CB8AC3E}">
        <p14:creationId xmlns:p14="http://schemas.microsoft.com/office/powerpoint/2010/main" val="4282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sz="1650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dirty="0"/>
                </a:br>
                <a:endParaRPr lang="en-US" sz="1650" dirty="0"/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Environmental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500" dirty="0"/>
                  <a:t> 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used by our study animals.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/>
                  <a:t>= the frequency distribution of habitat covariates,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500" dirty="0"/>
                  <a:t>, at locations assumed to be available to our study animals. </a:t>
                </a:r>
              </a:p>
              <a:p>
                <a:r>
                  <a:rPr lang="en-US" sz="1500" dirty="0"/>
                  <a:t>𝑤(𝑋;𝛽) = habitat selection function reflecting the relative preference for different habitat covariates.</a:t>
                </a:r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endParaRPr lang="en-US" sz="450" dirty="0"/>
              </a:p>
              <a:p>
                <a:pPr marL="0" indent="0">
                  <a:buNone/>
                </a:pP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Lele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S. R., &amp; </a:t>
                </a:r>
                <a:r>
                  <a:rPr lang="en-US" sz="900" dirty="0" err="1">
                    <a:solidFill>
                      <a:srgbClr val="333333"/>
                    </a:solidFill>
                    <a:latin typeface="Helvetica Neue"/>
                  </a:rPr>
                  <a:t>Keim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 J. L. (2006). Weighted distributions and estimation of resource selection probability functions.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Ecology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, </a:t>
                </a:r>
                <a:r>
                  <a:rPr lang="en-US" sz="900" i="1" dirty="0">
                    <a:solidFill>
                      <a:srgbClr val="333333"/>
                    </a:solidFill>
                    <a:latin typeface="Helvetica Neue"/>
                  </a:rPr>
                  <a:t>87</a:t>
                </a:r>
                <a:r>
                  <a:rPr lang="en-US" sz="900" dirty="0">
                    <a:solidFill>
                      <a:srgbClr val="333333"/>
                    </a:solidFill>
                    <a:latin typeface="Helvetica Neue"/>
                  </a:rPr>
                  <a:t>(12), 3021–3028.</a:t>
                </a:r>
                <a:endParaRPr lang="en-US" sz="9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00150"/>
                <a:ext cx="5829300" cy="3200400"/>
              </a:xfrm>
              <a:blipFill>
                <a:blip r:embed="rId2"/>
                <a:stretch>
                  <a:fillRect l="-1046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4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4608-89FF-4CB2-975F-76CCE61F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8" y="251398"/>
            <a:ext cx="5829300" cy="642938"/>
          </a:xfrm>
        </p:spPr>
        <p:txBody>
          <a:bodyPr/>
          <a:lstStyle/>
          <a:p>
            <a:r>
              <a:rPr lang="en-US" dirty="0"/>
              <a:t>Weighted Distribution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500" dirty="0">
                    <a:latin typeface="Cambria Math" panose="02040503050406030204" pitchFamily="18" charset="0"/>
                  </a:rPr>
                  <a:t>Equivalent to IPP if:</a:t>
                </a: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);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5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= constant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C80AA-4128-471C-94DF-E1A60759E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491218"/>
                <a:ext cx="5829300" cy="2228850"/>
              </a:xfrm>
              <a:blipFill>
                <a:blip r:embed="rId2"/>
                <a:stretch>
                  <a:fillRect l="-837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E52B36-219F-4DEE-84FA-406ADF2D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75978"/>
            <a:ext cx="2800350" cy="101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51442" tIns="25721" rIns="51442" bIns="25721" numCol="1" anchor="t" anchorCtr="0" compatLnSpc="1">
                <a:prstTxWarp prst="textNoShape">
                  <a:avLst/>
                </a:prstTxWarp>
              </a:bodyPr>
              <a:lstStyle>
                <a:lvl1pPr marL="257209" indent="-25720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2400">
                    <a:solidFill>
                      <a:srgbClr val="595959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87" indent="-214341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21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2pPr>
                <a:lvl3pPr marL="857364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•"/>
                  <a:defRPr sz="18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3pPr>
                <a:lvl4pPr marL="1200310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–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4pPr>
                <a:lvl5pPr marL="1543256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rgbClr val="595959"/>
                    </a:solidFill>
                    <a:latin typeface="+mn-lt"/>
                    <a:ea typeface="ＭＳ Ｐゴシック" charset="0"/>
                  </a:defRPr>
                </a:lvl5pPr>
                <a:lvl6pPr marL="1886201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9147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2093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5039" indent="-17147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  <a:buChar char="»"/>
                  <a:defRPr sz="15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50" i="1" ker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5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50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50" i="1" ker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650" i="1" kern="0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1650" kern="0" dirty="0"/>
                </a:br>
                <a:endParaRPr lang="en-US" sz="1650" kern="0" dirty="0"/>
              </a:p>
              <a:p>
                <a:endParaRPr lang="en-US" sz="45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50" kern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50" kern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Geographic Space: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500" kern="0" dirty="0"/>
                  <a:t> = utilization distribution in geographic space (</a:t>
                </a:r>
                <a:r>
                  <a:rPr lang="en-US" sz="1500" kern="0" dirty="0" err="1"/>
                  <a:t>lat</a:t>
                </a:r>
                <a:r>
                  <a:rPr lang="en-US" sz="1500" kern="0" dirty="0"/>
                  <a:t>, long)</a:t>
                </a:r>
              </a:p>
              <a:p>
                <a14:m>
                  <m:oMath xmlns:m="http://schemas.openxmlformats.org/officeDocument/2006/math">
                    <m:r>
                      <a:rPr lang="en-US" sz="15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kern="0" dirty="0"/>
                  <a:t>= availability in geographic space (usually assumed to be constant)</a:t>
                </a:r>
              </a:p>
              <a:p>
                <a:endParaRPr lang="en-US" sz="1800" kern="0" dirty="0"/>
              </a:p>
              <a:p>
                <a:endParaRPr lang="en-US" sz="1800" kern="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63DD0A-8F30-419D-A233-93917EA7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528" y="1157288"/>
                <a:ext cx="5829300" cy="2228850"/>
              </a:xfrm>
              <a:prstGeom prst="rect">
                <a:avLst/>
              </a:prstGeom>
              <a:blipFill>
                <a:blip r:embed="rId4"/>
                <a:stretch>
                  <a:fillRect l="-136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0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F1E7-36F1-4F3B-A114-7D6AF47D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08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Exemplification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5718CC-4A58-4E1E-BF7E-ACC79DD8F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971550"/>
            <a:ext cx="3465824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Logistic regression model with predictors:</a:t>
            </a:r>
            <a:br>
              <a:rPr lang="en-US" sz="800" dirty="0"/>
            </a:br>
            <a:endParaRPr lang="en-US" sz="800" dirty="0"/>
          </a:p>
          <a:p>
            <a:r>
              <a:rPr lang="en-US" dirty="0"/>
              <a:t>Landcover class (forest, grass, wet)</a:t>
            </a:r>
          </a:p>
          <a:p>
            <a:r>
              <a:rPr lang="en-US" dirty="0"/>
              <a:t>Human Population Density</a:t>
            </a:r>
          </a:p>
          <a:p>
            <a:r>
              <a:rPr lang="en-US" dirty="0"/>
              <a:t>Elevation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D365C-AF78-41C0-9089-4B0602BD1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" y="3139652"/>
            <a:ext cx="1394612" cy="933791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609FC-228C-491A-928D-FE1B3F20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49" y="266546"/>
            <a:ext cx="2548225" cy="2055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C1E66-9788-4D0C-981E-D07D468AB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130" y="2410448"/>
            <a:ext cx="2547870" cy="230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E08BA-5DAF-4BA8-B756-CFEFFD529A7E}"/>
              </a:ext>
            </a:extLst>
          </p:cNvPr>
          <p:cNvSpPr txBox="1"/>
          <p:nvPr/>
        </p:nvSpPr>
        <p:spPr>
          <a:xfrm>
            <a:off x="381000" y="4050969"/>
            <a:ext cx="3430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Lupe, a fisher from Upstate NY (</a:t>
            </a:r>
            <a:r>
              <a:rPr lang="en-US" dirty="0" err="1"/>
              <a:t>Lapoint</a:t>
            </a:r>
            <a:r>
              <a:rPr lang="en-US" dirty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382993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7DAD-25E2-4325-A993-58C2BB26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57150"/>
            <a:ext cx="5829300" cy="857250"/>
          </a:xfrm>
        </p:spPr>
        <p:txBody>
          <a:bodyPr/>
          <a:lstStyle/>
          <a:p>
            <a:r>
              <a:rPr lang="en-US" dirty="0" err="1"/>
              <a:t>AppA_HSF_examples.Rmd</a:t>
            </a:r>
            <a:r>
              <a:rPr lang="en-US" dirty="0"/>
              <a:t> (html)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A13CFB9-0174-45F6-B602-76CBEEEF7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1550"/>
            <a:ext cx="3647047" cy="23574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39D244-32F8-48E0-B34A-C9F9BE6B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3328988"/>
            <a:ext cx="5238750" cy="12763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53FB0-CCAB-41E2-87F5-3454549B6E55}"/>
              </a:ext>
            </a:extLst>
          </p:cNvPr>
          <p:cNvSpPr txBox="1">
            <a:spLocks/>
          </p:cNvSpPr>
          <p:nvPr/>
        </p:nvSpPr>
        <p:spPr bwMode="auto">
          <a:xfrm>
            <a:off x="4191000" y="971550"/>
            <a:ext cx="346582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To find out more!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?</a:t>
            </a:r>
            <a:r>
              <a:rPr lang="en-US" kern="0" dirty="0" err="1"/>
              <a:t>random_points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2000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B8CC08-896B-4949-8981-C2F54C97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57150"/>
            <a:ext cx="5625932" cy="4378583"/>
          </a:xfrm>
        </p:spPr>
      </p:pic>
    </p:spTree>
    <p:extLst>
      <p:ext uri="{BB962C8B-B14F-4D97-AF65-F5344CB8AC3E}">
        <p14:creationId xmlns:p14="http://schemas.microsoft.com/office/powerpoint/2010/main" val="249612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ABC7-72C9-4035-B9F4-1E032F14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7502"/>
            <a:ext cx="5829300" cy="857250"/>
          </a:xfrm>
        </p:spPr>
        <p:txBody>
          <a:bodyPr/>
          <a:lstStyle/>
          <a:p>
            <a:r>
              <a:rPr lang="en-US" dirty="0"/>
              <a:t>Quantitative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</p:spPr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s1: elevation = 3,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600" dirty="0" err="1">
                    <a:solidFill>
                      <a:srgbClr val="333333"/>
                    </a:solidFill>
                    <a:latin typeface="Helvetica Neue"/>
                  </a:rPr>
                  <a:t>landC</a:t>
                </a:r>
                <a:r>
                  <a:rPr lang="en-US" sz="16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marL="0" indent="0">
                  <a:buNone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95C9FC-64BA-4AF8-9DCC-7E050CD8E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255" y="909037"/>
                <a:ext cx="5829300" cy="2971800"/>
              </a:xfrm>
              <a:blipFill>
                <a:blip r:embed="rId2"/>
                <a:stretch>
                  <a:fillRect l="-837" t="-1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/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𝑒𝑙𝑒𝑣𝑎𝑡𝑖𝑜𝑛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E6CC8-8336-4ABF-949F-922FAD57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442645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/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If the two points are equally available, then</a:t>
                </a:r>
              </a:p>
              <a:p>
                <a:pPr marL="0" indent="0" algn="ctr">
                  <a:buNone/>
                </a:pPr>
                <a:endParaRPr lang="en-US" sz="6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5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5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𝑒𝑙𝑒𝑣𝑎𝑡𝑖𝑜𝑛</m:t>
                        </m:r>
                      </m:sub>
                    </m:sSub>
                    <m:r>
                      <a:rPr lang="en-US" sz="15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= 1.35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CD138-EBF8-4AE9-A93D-45D822569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56932"/>
                <a:ext cx="6324600" cy="783228"/>
              </a:xfrm>
              <a:prstGeom prst="rect">
                <a:avLst/>
              </a:prstGeom>
              <a:blipFill>
                <a:blip r:embed="rId4"/>
                <a:stretch>
                  <a:fillRect l="-386" t="-1563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4BB557-078C-4486-8993-81577A5CD513}"/>
              </a:ext>
            </a:extLst>
          </p:cNvPr>
          <p:cNvSpPr txBox="1"/>
          <p:nvPr/>
        </p:nvSpPr>
        <p:spPr>
          <a:xfrm>
            <a:off x="506730" y="4130717"/>
            <a:ext cx="6629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Lupe would be 1.35 times more likely to use/select the location with the higher elevation.</a:t>
            </a:r>
          </a:p>
        </p:txBody>
      </p:sp>
    </p:spTree>
    <p:extLst>
      <p:ext uri="{BB962C8B-B14F-4D97-AF65-F5344CB8AC3E}">
        <p14:creationId xmlns:p14="http://schemas.microsoft.com/office/powerpoint/2010/main" val="107403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619C-84F1-47EB-8089-4D3AF4B8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0CC5-449E-4A57-9BFC-BA6B0765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/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2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𝑒𝑙𝑒𝑣𝑎𝑡𝑖𝑜𝑛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 describes the relative intensity of use of any 2 locations that differ by 1 unit of elevation but are otherwise equivalent, i.e.:</a:t>
                </a:r>
              </a:p>
              <a:p>
                <a:endParaRPr lang="en-US" sz="22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They have the same values for all other predictors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33333"/>
                    </a:solidFill>
                    <a:latin typeface="Helvetica Neue"/>
                  </a:rPr>
                  <a:t>The locations are equally available (or accessible)</a:t>
                </a: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85AB13-D1F0-449F-8F72-ED1FE7A7D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1200150"/>
                <a:ext cx="6038850" cy="3262432"/>
              </a:xfrm>
              <a:prstGeom prst="rect">
                <a:avLst/>
              </a:prstGeom>
              <a:blipFill>
                <a:blip r:embed="rId2"/>
                <a:stretch>
                  <a:fillRect l="-1312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7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BE41744-992F-41DB-899D-FBBA91DC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57150"/>
            <a:ext cx="5829300" cy="642938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FA388-C91B-49C0-8E0E-EE5EFD4E21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44553"/>
          <a:stretch/>
        </p:blipFill>
        <p:spPr>
          <a:xfrm>
            <a:off x="146050" y="626864"/>
            <a:ext cx="2368550" cy="142875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7AA177-6A3B-4A4D-B640-267951D3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8705" y="1581150"/>
            <a:ext cx="4483895" cy="32027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19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5D83-1642-4958-ADE7-EF21611D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45" y="96062"/>
            <a:ext cx="5829300" cy="857250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s1: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“wet”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Location s2: elevation = 2,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popden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1.5, </a:t>
                </a:r>
                <a:r>
                  <a:rPr lang="en-US" sz="1500" dirty="0" err="1">
                    <a:solidFill>
                      <a:srgbClr val="333333"/>
                    </a:solidFill>
                    <a:latin typeface="Helvetica Neue"/>
                  </a:rPr>
                  <a:t>landuseC</a:t>
                </a:r>
                <a:r>
                  <a:rPr lang="en-US" sz="1500" dirty="0">
                    <a:solidFill>
                      <a:srgbClr val="333333"/>
                    </a:solidFill>
                    <a:latin typeface="Helvetica Neue"/>
                  </a:rPr>
                  <a:t> = “forest”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5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𝑒𝑙𝑒𝑣𝑎𝑡𝑖𝑜𝑛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+1.5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𝑝𝑜𝑝𝑑𝑒𝑛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𝑓𝑜𝑟𝑒𝑠𝑡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+0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𝑔𝑟𝑎𝑠𝑠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333333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7026EB-A539-4496-87CE-BD2700E39A9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861100"/>
                <a:ext cx="5829300" cy="1973499"/>
              </a:xfrm>
              <a:prstGeom prst="rect">
                <a:avLst/>
              </a:prstGeom>
              <a:blipFill>
                <a:blip r:embed="rId2"/>
                <a:stretch>
                  <a:fillRect l="-6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/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C4CE60-7B08-4287-9510-1F7DB177D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2483108"/>
                <a:ext cx="3429000" cy="524887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/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</a:rPr>
                        <m:t>=1.28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C0339-DCC2-4F0C-947A-15D83CAA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088431"/>
                <a:ext cx="3429000" cy="524887"/>
              </a:xfrm>
              <a:prstGeom prst="rect">
                <a:avLst/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8343A5-C03C-4BD1-AEE4-EF50E2EA9F15}"/>
              </a:ext>
            </a:extLst>
          </p:cNvPr>
          <p:cNvSpPr txBox="1"/>
          <p:nvPr/>
        </p:nvSpPr>
        <p:spPr>
          <a:xfrm>
            <a:off x="457200" y="3867150"/>
            <a:ext cx="64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Helvetica Neue"/>
              </a:rPr>
              <a:t>Given two equally available locations that differ only in landcover class, Lupe would be 1.28 times more likely to select the one in wet (versus forest).</a:t>
            </a:r>
          </a:p>
        </p:txBody>
      </p:sp>
    </p:spTree>
    <p:extLst>
      <p:ext uri="{BB962C8B-B14F-4D97-AF65-F5344CB8AC3E}">
        <p14:creationId xmlns:p14="http://schemas.microsoft.com/office/powerpoint/2010/main" val="13048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7B9-67D4-4877-899E-CE02426E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43811"/>
            <a:ext cx="6000750" cy="642938"/>
          </a:xfrm>
        </p:spPr>
        <p:txBody>
          <a:bodyPr/>
          <a:lstStyle/>
          <a:p>
            <a:r>
              <a:rPr lang="en-US" dirty="0"/>
              <a:t>Species-Habitat-Association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5939-BC9B-41A5-8307-21FAB0CF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" y="1180371"/>
            <a:ext cx="3771900" cy="942975"/>
          </a:xfrm>
        </p:spPr>
        <p:txBody>
          <a:bodyPr/>
          <a:lstStyle/>
          <a:p>
            <a:pPr marL="0" indent="0">
              <a:buNone/>
            </a:pPr>
            <a:r>
              <a:rPr lang="en-US" sz="1650" kern="1200" dirty="0">
                <a:solidFill>
                  <a:srgbClr val="7A0019"/>
                </a:solidFill>
                <a:latin typeface="+mj-lt"/>
              </a:rPr>
              <a:t>Link Species to their Environment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Where do species occur?</a:t>
            </a:r>
          </a:p>
          <a:p>
            <a:r>
              <a:rPr lang="en-US" sz="1650" dirty="0">
                <a:solidFill>
                  <a:srgbClr val="343A40"/>
                </a:solidFill>
                <a:latin typeface="Helvetica Neue"/>
              </a:rPr>
              <a:t>Why are there and where else they might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996625-5BD0-46B1-92D8-598BAB2CCBBF}"/>
              </a:ext>
            </a:extLst>
          </p:cNvPr>
          <p:cNvSpPr txBox="1">
            <a:spLocks/>
          </p:cNvSpPr>
          <p:nvPr/>
        </p:nvSpPr>
        <p:spPr bwMode="auto">
          <a:xfrm>
            <a:off x="453390" y="2724150"/>
            <a:ext cx="594741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dirty="0">
                <a:solidFill>
                  <a:srgbClr val="7A0019"/>
                </a:solidFill>
                <a:latin typeface="+mj-lt"/>
              </a:rPr>
              <a:t>Applications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Designate protected areas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Estimate anthropogenic impacts</a:t>
            </a:r>
          </a:p>
          <a:p>
            <a:r>
              <a:rPr lang="en-US" sz="1650" kern="0" dirty="0">
                <a:solidFill>
                  <a:srgbClr val="343A40"/>
                </a:solidFill>
                <a:latin typeface="Helvetica Neue"/>
              </a:rPr>
              <a:t>Assess risks from invasive species or disease transmission from wildlife to humans.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75EA01-66EA-4FB4-A002-A437A474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b="1666"/>
          <a:stretch/>
        </p:blipFill>
        <p:spPr>
          <a:xfrm>
            <a:off x="4038600" y="1187991"/>
            <a:ext cx="2663444" cy="16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081-141A-4765-A444-C0ABA884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0555"/>
            <a:ext cx="5829300" cy="642938"/>
          </a:xfrm>
        </p:spPr>
        <p:txBody>
          <a:bodyPr/>
          <a:lstStyle/>
          <a:p>
            <a:r>
              <a:rPr lang="en-US" dirty="0"/>
              <a:t>Categorical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96887-A9A0-45A5-840F-CBF3E28D1235}"/>
              </a:ext>
            </a:extLst>
          </p:cNvPr>
          <p:cNvSpPr txBox="1"/>
          <p:nvPr/>
        </p:nvSpPr>
        <p:spPr>
          <a:xfrm>
            <a:off x="381000" y="3609272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Suggests Lupe is 33 times more likely to be found in forest than wet</a:t>
            </a:r>
          </a:p>
          <a:p>
            <a:pPr marL="285750" indent="-18288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Helvetica Neue"/>
              </a:rPr>
              <a:t>Assumes, naively, that forest and wet do not differ in terms of human population density and elevation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/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AC7A6-EFB3-4171-9043-574038EF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1167062"/>
                <a:ext cx="3429000" cy="524887"/>
              </a:xfrm>
              <a:prstGeom prst="rect">
                <a:avLst/>
              </a:prstGeom>
              <a:blipFill>
                <a:blip r:embed="rId2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/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=1.28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57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</m:t>
                        </m:r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B2E2C-DD1C-4F26-BEED-B4D8A404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5" y="1967849"/>
                <a:ext cx="3429000" cy="53354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9FBA099-417E-48DF-B406-DD5134CA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087457"/>
            <a:ext cx="3400426" cy="24288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133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024D-6867-4C9E-97F3-7F287A22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Spatial Intensities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𝑤𝑒𝑡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𝑓𝑜𝑟𝑒𝑠𝑡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4D2D9B0-64C3-4E53-9F56-C77E78F91A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50" y="1356825"/>
                <a:ext cx="5829300" cy="581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/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𝑓𝑜𝑟𝑒𝑠𝑡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𝑤𝑒𝑡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𝑓𝑜𝑟𝑒𝑠𝑡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A54E1-CC73-45EF-813D-E2A18269C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18636"/>
                <a:ext cx="4514850" cy="60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AC62A3-1709-483A-8B77-828BFC2AFA6C}"/>
              </a:ext>
            </a:extLst>
          </p:cNvPr>
          <p:cNvSpPr txBox="1">
            <a:spLocks/>
          </p:cNvSpPr>
          <p:nvPr/>
        </p:nvSpPr>
        <p:spPr bwMode="auto">
          <a:xfrm>
            <a:off x="400050" y="3371851"/>
            <a:ext cx="58293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Lupe is 33 times more likely to be found in forest versus wet areas.</a:t>
            </a:r>
          </a:p>
        </p:txBody>
      </p:sp>
    </p:spTree>
    <p:extLst>
      <p:ext uri="{BB962C8B-B14F-4D97-AF65-F5344CB8AC3E}">
        <p14:creationId xmlns:p14="http://schemas.microsoft.com/office/powerpoint/2010/main" val="117399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1B44-5EA0-4849-89C5-1980964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pretty map?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kern="0" dirty="0"/>
                  <a:t>Estimate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 ker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b="0" i="0" kern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);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nary>
                          <m:naryPr>
                            <m:supHide m:val="on"/>
                            <m:ctrlPr>
                              <a:rPr lang="en-US" sz="1800" i="1" ker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1800" b="0" i="0" kern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en-US" sz="1800" i="1" ker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sz="1800" i="1" ker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with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09FE1-A3E0-4CED-8C26-941CE5B5D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73758BCB-7F5F-4D87-A4BD-DFC9B68A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15" y="1962150"/>
            <a:ext cx="248306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C2BD6-F0FF-433A-BA83-F29DFA8F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190750"/>
            <a:ext cx="16668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9F33-B96B-4C0B-90EF-1B5F3539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38" y="2038350"/>
            <a:ext cx="5829300" cy="2228850"/>
          </a:xfrm>
        </p:spPr>
        <p:txBody>
          <a:bodyPr/>
          <a:lstStyle/>
          <a:p>
            <a:r>
              <a:rPr lang="en-US" dirty="0"/>
              <a:t>Interpret parameters when allowing for non-linear relationships</a:t>
            </a:r>
          </a:p>
          <a:p>
            <a:r>
              <a:rPr lang="en-US" dirty="0"/>
              <a:t>Parameters in models with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59C38-B1F8-482E-B315-941B02A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398891"/>
            <a:ext cx="5103578" cy="1437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B7BC8-8E68-4039-B962-EA7C31E7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3164205"/>
            <a:ext cx="1851022" cy="14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4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6C32-55C2-4F67-861B-3839CA85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3350"/>
            <a:ext cx="5829300" cy="857250"/>
          </a:xfrm>
        </p:spPr>
        <p:txBody>
          <a:bodyPr/>
          <a:lstStyle/>
          <a:p>
            <a:r>
              <a:rPr lang="en-US" dirty="0"/>
              <a:t>Telemetry data and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EC7-85CA-458D-89D3-1089517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6248400" cy="297180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Point process models assume observations are independent, but…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Observations close in time are likely to also be close in space…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Historically,</a:t>
            </a:r>
            <a:r>
              <a:rPr lang="en-US" sz="1800" b="0" i="0" u="none" strike="noStrike" baseline="0" dirty="0">
                <a:latin typeface="NimbusSanL-Regu"/>
              </a:rPr>
              <a:t> biologists would: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Sample less frequently or subsample data until location data are “independent”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Justify treating data as independent if an individual could have moved anywhere in its home range between sampling times (“biological independence”).</a:t>
            </a:r>
          </a:p>
          <a:p>
            <a:pPr algn="l"/>
            <a:endParaRPr lang="en-US" sz="1200" dirty="0"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394854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244152-1978-BDE7-F8C6-F3D56ECBCD28}"/>
              </a:ext>
            </a:extLst>
          </p:cNvPr>
          <p:cNvSpPr txBox="1"/>
          <p:nvPr/>
        </p:nvSpPr>
        <p:spPr>
          <a:xfrm>
            <a:off x="533400" y="2876550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Inês Silva’s talk tomorrow for how to: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 with autocorrelation/non-regular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parameters of a Gaussian availability distribution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95AEC-B7EA-F903-BE45-50D78249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2" y="148921"/>
            <a:ext cx="6187976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44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2FDA-0434-42A8-8ACF-12412995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8748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D04EB-F7C0-4307-A630-B5710E9032D0}"/>
              </a:ext>
            </a:extLst>
          </p:cNvPr>
          <p:cNvSpPr/>
          <p:nvPr/>
        </p:nvSpPr>
        <p:spPr>
          <a:xfrm>
            <a:off x="5053227" y="2968663"/>
            <a:ext cx="1286516" cy="508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29AF9-228A-4D69-A1E4-0D7C27F83E18}"/>
              </a:ext>
            </a:extLst>
          </p:cNvPr>
          <p:cNvGrpSpPr/>
          <p:nvPr/>
        </p:nvGrpSpPr>
        <p:grpSpPr>
          <a:xfrm>
            <a:off x="4470935" y="1554112"/>
            <a:ext cx="1799247" cy="1933940"/>
            <a:chOff x="4419600" y="1200150"/>
            <a:chExt cx="2398996" cy="25785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046586-B260-46EA-9D25-834A5E594624}"/>
                </a:ext>
              </a:extLst>
            </p:cNvPr>
            <p:cNvSpPr/>
            <p:nvPr/>
          </p:nvSpPr>
          <p:spPr>
            <a:xfrm>
              <a:off x="4722093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Modeling Animal Movement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AA4941-BA20-4C69-8208-60F90DE9DEE5}"/>
                </a:ext>
              </a:extLst>
            </p:cNvPr>
            <p:cNvSpPr/>
            <p:nvPr/>
          </p:nvSpPr>
          <p:spPr>
            <a:xfrm>
              <a:off x="4722093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Integrated Step-Selection Functions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BDA42C-9FDD-4135-8042-66640B84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600" y="1200150"/>
              <a:ext cx="2398996" cy="12618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F0DB3-A5F8-4DF0-901F-EBCAAB72A3E4}"/>
              </a:ext>
            </a:extLst>
          </p:cNvPr>
          <p:cNvGrpSpPr/>
          <p:nvPr/>
        </p:nvGrpSpPr>
        <p:grpSpPr>
          <a:xfrm>
            <a:off x="2539867" y="1329351"/>
            <a:ext cx="1373330" cy="2127076"/>
            <a:chOff x="2590800" y="942635"/>
            <a:chExt cx="1831106" cy="28361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654A13-2721-44E2-9F77-CD764256CAEF}"/>
                </a:ext>
              </a:extLst>
            </p:cNvPr>
            <p:cNvSpPr/>
            <p:nvPr/>
          </p:nvSpPr>
          <p:spPr>
            <a:xfrm>
              <a:off x="2706552" y="2506478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Frameworks for Interpreting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73B74-4EE6-4F88-BB88-9208E52CA09E}"/>
                </a:ext>
              </a:extLst>
            </p:cNvPr>
            <p:cNvSpPr/>
            <p:nvPr/>
          </p:nvSpPr>
          <p:spPr>
            <a:xfrm>
              <a:off x="2706552" y="3100966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Inhomogeneous Spatial Point Process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Weighted Distribution Theory </a:t>
              </a:r>
            </a:p>
          </p:txBody>
        </p:sp>
        <p:sp>
          <p:nvSpPr>
            <p:cNvPr id="12" name="Rectangle 11" descr="Head with Gears">
              <a:extLst>
                <a:ext uri="{FF2B5EF4-FFF2-40B4-BE49-F238E27FC236}">
                  <a16:creationId xmlns:a16="http://schemas.microsoft.com/office/drawing/2014/main" id="{24297FA5-7ED6-4C5D-A0AA-FC2B6AF42EBF}"/>
                </a:ext>
              </a:extLst>
            </p:cNvPr>
            <p:cNvSpPr/>
            <p:nvPr/>
          </p:nvSpPr>
          <p:spPr>
            <a:xfrm>
              <a:off x="2590800" y="942635"/>
              <a:ext cx="1747987" cy="1519387"/>
            </a:xfrm>
            <a:prstGeom prst="rect">
              <a:avLst/>
            </a:prstGeom>
            <a:blipFill rotWithShape="1">
              <a:blip r:embed="rId4"/>
              <a:srcRect/>
              <a:stretch>
                <a:fillRect l="-1000" r="-1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B9D9-389A-43EF-83B8-D0A808FE5132}"/>
              </a:ext>
            </a:extLst>
          </p:cNvPr>
          <p:cNvGrpSpPr/>
          <p:nvPr/>
        </p:nvGrpSpPr>
        <p:grpSpPr>
          <a:xfrm>
            <a:off x="646854" y="1486678"/>
            <a:ext cx="1391172" cy="2021941"/>
            <a:chOff x="862472" y="1124986"/>
            <a:chExt cx="1854896" cy="269592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BB672F-347A-4F41-868D-5ABAAFAD6ADA}"/>
                </a:ext>
              </a:extLst>
            </p:cNvPr>
            <p:cNvSpPr/>
            <p:nvPr/>
          </p:nvSpPr>
          <p:spPr>
            <a:xfrm>
              <a:off x="1002014" y="2548649"/>
              <a:ext cx="1715354" cy="555352"/>
            </a:xfrm>
            <a:custGeom>
              <a:avLst/>
              <a:gdLst>
                <a:gd name="connsiteX0" fmla="*/ 0 w 1715354"/>
                <a:gd name="connsiteY0" fmla="*/ 0 h 555352"/>
                <a:gd name="connsiteX1" fmla="*/ 1715354 w 1715354"/>
                <a:gd name="connsiteY1" fmla="*/ 0 h 555352"/>
                <a:gd name="connsiteX2" fmla="*/ 1715354 w 1715354"/>
                <a:gd name="connsiteY2" fmla="*/ 555352 h 555352"/>
                <a:gd name="connsiteX3" fmla="*/ 0 w 1715354"/>
                <a:gd name="connsiteY3" fmla="*/ 555352 h 555352"/>
                <a:gd name="connsiteX4" fmla="*/ 0 w 1715354"/>
                <a:gd name="connsiteY4" fmla="*/ 0 h 5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555352">
                  <a:moveTo>
                    <a:pt x="0" y="0"/>
                  </a:moveTo>
                  <a:lnTo>
                    <a:pt x="1715354" y="0"/>
                  </a:lnTo>
                  <a:lnTo>
                    <a:pt x="1715354" y="555352"/>
                  </a:lnTo>
                  <a:lnTo>
                    <a:pt x="0" y="5553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Aft>
                  <a:spcPct val="35000"/>
                </a:spcAft>
                <a:defRPr b="1"/>
              </a:pPr>
              <a:r>
                <a:rPr lang="en-US" sz="1050" dirty="0"/>
                <a:t>Species-Habitat-Association Models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D7826B-D8C3-48D4-8A33-7785131AA2A3}"/>
                </a:ext>
              </a:extLst>
            </p:cNvPr>
            <p:cNvSpPr/>
            <p:nvPr/>
          </p:nvSpPr>
          <p:spPr>
            <a:xfrm>
              <a:off x="1002014" y="3143137"/>
              <a:ext cx="1715354" cy="677770"/>
            </a:xfrm>
            <a:custGeom>
              <a:avLst/>
              <a:gdLst>
                <a:gd name="connsiteX0" fmla="*/ 0 w 1715354"/>
                <a:gd name="connsiteY0" fmla="*/ 0 h 677770"/>
                <a:gd name="connsiteX1" fmla="*/ 1715354 w 1715354"/>
                <a:gd name="connsiteY1" fmla="*/ 0 h 677770"/>
                <a:gd name="connsiteX2" fmla="*/ 1715354 w 1715354"/>
                <a:gd name="connsiteY2" fmla="*/ 677770 h 677770"/>
                <a:gd name="connsiteX3" fmla="*/ 0 w 1715354"/>
                <a:gd name="connsiteY3" fmla="*/ 677770 h 677770"/>
                <a:gd name="connsiteX4" fmla="*/ 0 w 1715354"/>
                <a:gd name="connsiteY4" fmla="*/ 0 h 67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354" h="677770">
                  <a:moveTo>
                    <a:pt x="0" y="0"/>
                  </a:moveTo>
                  <a:lnTo>
                    <a:pt x="1715354" y="0"/>
                  </a:lnTo>
                  <a:lnTo>
                    <a:pt x="1715354" y="677770"/>
                  </a:lnTo>
                  <a:lnTo>
                    <a:pt x="0" y="677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Species Distribution Models</a:t>
              </a:r>
            </a:p>
            <a:p>
              <a:pPr algn="ctr" defTabSz="366704">
                <a:lnSpc>
                  <a:spcPct val="90000"/>
                </a:lnSpc>
                <a:spcAft>
                  <a:spcPct val="35000"/>
                </a:spcAft>
              </a:pPr>
              <a:r>
                <a:rPr lang="en-US" sz="825" dirty="0"/>
                <a:t>Habitat-Selection Models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C43EF12C-0589-4D58-9D53-6CB460E6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2" y="1124986"/>
              <a:ext cx="1854896" cy="1310878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ADFACD0-7431-488E-8CCD-F28326E4929A}"/>
              </a:ext>
            </a:extLst>
          </p:cNvPr>
          <p:cNvSpPr/>
          <p:nvPr/>
        </p:nvSpPr>
        <p:spPr bwMode="auto">
          <a:xfrm>
            <a:off x="514350" y="1276350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005686-1AA0-4B2A-8AB0-4E62855D09B6}"/>
              </a:ext>
            </a:extLst>
          </p:cNvPr>
          <p:cNvSpPr/>
          <p:nvPr/>
        </p:nvSpPr>
        <p:spPr bwMode="auto">
          <a:xfrm>
            <a:off x="2447016" y="1220925"/>
            <a:ext cx="1645846" cy="2667000"/>
          </a:xfrm>
          <a:prstGeom prst="ellipse">
            <a:avLst/>
          </a:prstGeom>
          <a:solidFill>
            <a:schemeClr val="bg2">
              <a:alpha val="6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3DEB90-C397-4982-B659-7850E16AB7D3}"/>
              </a:ext>
            </a:extLst>
          </p:cNvPr>
          <p:cNvSpPr/>
          <p:nvPr/>
        </p:nvSpPr>
        <p:spPr bwMode="auto">
          <a:xfrm>
            <a:off x="4379682" y="1118703"/>
            <a:ext cx="2097318" cy="2667000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94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929B-3338-4079-AA46-25055E2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40" y="162758"/>
            <a:ext cx="5829300" cy="642938"/>
          </a:xfrm>
        </p:spPr>
        <p:txBody>
          <a:bodyPr/>
          <a:lstStyle/>
          <a:p>
            <a:r>
              <a:rPr lang="en-US" sz="2100" dirty="0"/>
              <a:t>Step-Selection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);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/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);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502B7-BA98-46D1-A032-0DFA018BD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15" y="895350"/>
                <a:ext cx="5829300" cy="2228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/>
              <p:nvPr/>
            </p:nvSpPr>
            <p:spPr>
              <a:xfrm>
                <a:off x="504210" y="1865238"/>
                <a:ext cx="5943600" cy="2794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500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i="1" ker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5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5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5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5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6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= conditional probability of finding the individual at location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given it was at 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5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5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5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5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5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5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BA382-6DA7-42C6-8293-91A7ADBF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0" y="1865238"/>
                <a:ext cx="5943600" cy="2794035"/>
              </a:xfrm>
              <a:prstGeom prst="rect">
                <a:avLst/>
              </a:prstGeom>
              <a:blipFill>
                <a:blip r:embed="rId3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3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</p:spPr>
            <p:txBody>
              <a:bodyPr wrap="square" anchor="ctr">
                <a:normAutofit/>
              </a:bodyPr>
              <a:lstStyle/>
              <a:p>
                <a:r>
                  <a:rPr lang="en-US" dirty="0"/>
                  <a:t>Models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26EFF-E2F4-4E48-9B0D-9C89D182C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0035" y="179042"/>
                <a:ext cx="5829300" cy="642938"/>
              </a:xfrm>
              <a:blipFill>
                <a:blip r:embed="rId2"/>
                <a:stretch>
                  <a:fillRect l="-209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</p:spPr>
            <p:txBody>
              <a:bodyPr/>
              <a:lstStyle/>
              <a:p>
                <a:r>
                  <a:rPr lang="en-US" dirty="0"/>
                  <a:t>Discrete time movement model</a:t>
                </a:r>
              </a:p>
              <a:p>
                <a:pPr lvl="1"/>
                <a:r>
                  <a:rPr lang="en-US" dirty="0"/>
                  <a:t>Step lengths </a:t>
                </a:r>
              </a:p>
              <a:p>
                <a:pPr lvl="1"/>
                <a:r>
                  <a:rPr lang="en-US" dirty="0"/>
                  <a:t>Turn angles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Leads to time-dependent availability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Requires observations to be  equally spaced in time.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9E130B-65E7-423A-82D8-E5B987091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0035" y="894020"/>
                <a:ext cx="3086100" cy="2228850"/>
              </a:xfrm>
              <a:blipFill>
                <a:blip r:embed="rId3"/>
                <a:stretch>
                  <a:fillRect l="-1581" t="-1370" b="-3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6A3A3-1758-4223-BBA6-D5C41740C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366135" y="1277421"/>
            <a:ext cx="3268674" cy="1791770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E682C-BCAD-4E14-8FB7-5C2153E768C2}"/>
              </a:ext>
            </a:extLst>
          </p:cNvPr>
          <p:cNvSpPr txBox="1"/>
          <p:nvPr/>
        </p:nvSpPr>
        <p:spPr>
          <a:xfrm>
            <a:off x="3366135" y="3341724"/>
            <a:ext cx="342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" dirty="0" err="1">
                <a:latin typeface="NimbusSanL-Regu"/>
              </a:rPr>
              <a:t>Thurfjell</a:t>
            </a:r>
            <a:r>
              <a:rPr lang="en-US" sz="600" dirty="0">
                <a:latin typeface="NimbusSanL-Regu"/>
              </a:rPr>
              <a:t>, H., </a:t>
            </a:r>
            <a:r>
              <a:rPr lang="en-US" sz="600" dirty="0" err="1">
                <a:latin typeface="NimbusSanL-Regu"/>
              </a:rPr>
              <a:t>Ciuti</a:t>
            </a:r>
            <a:r>
              <a:rPr lang="en-US" sz="600" dirty="0">
                <a:latin typeface="NimbusSanL-Regu"/>
              </a:rPr>
              <a:t>, S. and Boyce, M.S., 2014. Applications of step-selection functions in ecology and conservation. Movement ecology, 2(1), p.4.</a:t>
            </a: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23227-4715-4F32-8D10-EC436C3B1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04" y="4171950"/>
            <a:ext cx="5567362" cy="5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BCF6-4448-4766-8E91-95FF3B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</p:spPr>
            <p:txBody>
              <a:bodyPr/>
              <a:lstStyle/>
              <a:p>
                <a:r>
                  <a:rPr lang="en-US" dirty="0"/>
                  <a:t>If we knew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we could we could take a random sample of 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a</a:t>
                </a:r>
                <a:r>
                  <a:rPr lang="en-US" dirty="0"/>
                  <a:t> points from this distribution and evaluate: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l"/>
                <a:r>
                  <a:rPr lang="en-US" dirty="0"/>
                  <a:t>This is the same as the likelihood of a conditional logistic regression model.</a:t>
                </a:r>
              </a:p>
              <a:p>
                <a:pPr algn="l"/>
                <a:r>
                  <a:rPr lang="en-US" dirty="0"/>
                  <a:t>We can fit using </a:t>
                </a:r>
                <a:r>
                  <a:rPr lang="en-US" dirty="0" err="1"/>
                  <a:t>clogit</a:t>
                </a:r>
                <a:r>
                  <a:rPr lang="en-US" dirty="0"/>
                  <a:t> function in R survival library: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</a:t>
                </a:r>
                <a:r>
                  <a:rPr lang="it-IT" dirty="0"/>
                  <a:t>clogit(y x+ strata(strataID), data=)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4BECD-2DAE-4137-B269-E0D071EC1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9" y="1123950"/>
                <a:ext cx="5829300" cy="2971800"/>
              </a:xfrm>
              <a:blipFill>
                <a:blip r:embed="rId2"/>
                <a:stretch>
                  <a:fillRect l="-1045" t="-1434" b="-16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4FFE6A5-5176-469E-9DBB-D66A95EE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31" y="1896093"/>
            <a:ext cx="3538537" cy="10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18D-CD99-4ECE-9653-6CA4C7FF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22" y="289761"/>
            <a:ext cx="5829300" cy="642938"/>
          </a:xfrm>
        </p:spPr>
        <p:txBody>
          <a:bodyPr/>
          <a:lstStyle/>
          <a:p>
            <a:r>
              <a:rPr lang="fr-FR" sz="2400" dirty="0" err="1"/>
              <a:t>Species</a:t>
            </a:r>
            <a:r>
              <a:rPr lang="fr-FR" sz="2400" dirty="0"/>
              <a:t> Distribution </a:t>
            </a:r>
            <a:r>
              <a:rPr lang="fr-FR" sz="2400" dirty="0" err="1"/>
              <a:t>Models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6382-CF5C-49B9-889D-FF94BCBC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49" y="973082"/>
            <a:ext cx="5943600" cy="2228850"/>
          </a:xfrm>
        </p:spPr>
        <p:txBody>
          <a:bodyPr/>
          <a:lstStyle/>
          <a:p>
            <a:pPr algn="l"/>
            <a:r>
              <a:rPr lang="en-US" sz="1350" dirty="0">
                <a:latin typeface="NimbusSanL-Regu"/>
              </a:rPr>
              <a:t>‘ISI’s Essential Science Indicators identifies species distribution modeling as the top ranked research front in ecology and the environmental sciences.’ (Renner and Warton 2013)</a:t>
            </a:r>
          </a:p>
          <a:p>
            <a:pPr algn="l"/>
            <a:r>
              <a:rPr lang="en-US" sz="1350" dirty="0">
                <a:latin typeface="NimbusSanL-Regu"/>
              </a:rPr>
              <a:t>Compare environments at observed and background/pseudo-absence locations</a:t>
            </a:r>
          </a:p>
          <a:p>
            <a:pPr algn="l"/>
            <a:r>
              <a:rPr lang="en-US" sz="1350" dirty="0" err="1">
                <a:latin typeface="NimbusSanL-Regu"/>
              </a:rPr>
              <a:t>MaxEnt</a:t>
            </a:r>
            <a:r>
              <a:rPr lang="en-US" sz="1350" dirty="0">
                <a:latin typeface="NimbusSanL-Regu"/>
              </a:rPr>
              <a:t>, Generalized linear models (GLMs), Generalized Additive Models (GAMs), Boosted regression trees</a:t>
            </a:r>
          </a:p>
          <a:p>
            <a:pPr algn="l"/>
            <a:endParaRPr lang="en-US" dirty="0"/>
          </a:p>
        </p:txBody>
      </p:sp>
      <p:pic>
        <p:nvPicPr>
          <p:cNvPr id="1026" name="Picture 2" descr="Image result for species distribution models book">
            <a:extLst>
              <a:ext uri="{FF2B5EF4-FFF2-40B4-BE49-F238E27FC236}">
                <a16:creationId xmlns:a16="http://schemas.microsoft.com/office/drawing/2014/main" id="{5309B7A8-CCEA-4F17-A9A2-70B1D4CF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29" y="2618402"/>
            <a:ext cx="933717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ecies distribution models book">
            <a:extLst>
              <a:ext uri="{FF2B5EF4-FFF2-40B4-BE49-F238E27FC236}">
                <a16:creationId xmlns:a16="http://schemas.microsoft.com/office/drawing/2014/main" id="{527C2525-5AA8-4788-98A6-13659642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26" y="2570285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ecies distribution models book">
            <a:extLst>
              <a:ext uri="{FF2B5EF4-FFF2-40B4-BE49-F238E27FC236}">
                <a16:creationId xmlns:a16="http://schemas.microsoft.com/office/drawing/2014/main" id="{A4BC829B-B249-486C-8BE6-E00FDF9F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38" y="2610668"/>
            <a:ext cx="93859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pecies distribution models book">
            <a:extLst>
              <a:ext uri="{FF2B5EF4-FFF2-40B4-BE49-F238E27FC236}">
                <a16:creationId xmlns:a16="http://schemas.microsoft.com/office/drawing/2014/main" id="{F48C0397-5FEF-4D1E-842A-60BF05F5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7" y="2618400"/>
            <a:ext cx="941242" cy="14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pecies distribution models book">
            <a:extLst>
              <a:ext uri="{FF2B5EF4-FFF2-40B4-BE49-F238E27FC236}">
                <a16:creationId xmlns:a16="http://schemas.microsoft.com/office/drawing/2014/main" id="{DFE17F88-A0EB-4A63-8CFD-12DFAC4B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17" y="2610668"/>
            <a:ext cx="934640" cy="14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15018-FD2F-4CD5-AB45-F30621CA4493}"/>
              </a:ext>
            </a:extLst>
          </p:cNvPr>
          <p:cNvSpPr txBox="1"/>
          <p:nvPr/>
        </p:nvSpPr>
        <p:spPr>
          <a:xfrm>
            <a:off x="317522" y="4230909"/>
            <a:ext cx="6007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NimbusSanL-Regu"/>
              </a:rPr>
              <a:t>Different ways of modeling the distribution of locations as a function of spatial predictors (resources, risks, and conditions)</a:t>
            </a:r>
          </a:p>
        </p:txBody>
      </p:sp>
    </p:spTree>
    <p:extLst>
      <p:ext uri="{BB962C8B-B14F-4D97-AF65-F5344CB8AC3E}">
        <p14:creationId xmlns:p14="http://schemas.microsoft.com/office/powerpoint/2010/main" val="21670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Problem, we don’t know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7A001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kern="0">
                                <a:solidFill>
                                  <a:srgbClr val="7A00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0">
                                <a:solidFill>
                                  <a:srgbClr val="7A001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 kern="0">
                                <a:solidFill>
                                  <a:srgbClr val="7A001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 kern="0">
                            <a:solidFill>
                              <a:srgbClr val="7A001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6C4DA2-4573-4607-99B8-0CB85E87B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FFDD-8A6A-4E3E-8F95-5D21316E5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can we do?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A0683-DA49-4A02-8CC7-5540DE5FD7B1}"/>
              </a:ext>
            </a:extLst>
          </p:cNvPr>
          <p:cNvSpPr txBox="1"/>
          <p:nvPr/>
        </p:nvSpPr>
        <p:spPr>
          <a:xfrm>
            <a:off x="514350" y="1835312"/>
            <a:ext cx="5657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Resample observed step lengths and turn angles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+mn-lt"/>
              </a:rPr>
              <a:t>Use step-lengths and turn angles to parameterize statistical distributions and sample from them</a:t>
            </a:r>
          </a:p>
        </p:txBody>
      </p:sp>
    </p:spTree>
    <p:extLst>
      <p:ext uri="{BB962C8B-B14F-4D97-AF65-F5344CB8AC3E}">
        <p14:creationId xmlns:p14="http://schemas.microsoft.com/office/powerpoint/2010/main" val="339849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0F14-A3B8-470E-94C6-48EEB4B4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90995"/>
            <a:ext cx="5829300" cy="857250"/>
          </a:xfrm>
        </p:spPr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E3CE-828E-44A6-9950-AD083ED6E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047750"/>
            <a:ext cx="3981450" cy="2971800"/>
          </a:xfrm>
        </p:spPr>
        <p:txBody>
          <a:bodyPr/>
          <a:lstStyle/>
          <a:p>
            <a:r>
              <a:rPr lang="en-US" sz="1600" dirty="0"/>
              <a:t>Step lengths are typically modeled using an exponential or gamma distribution (right skewed, continuous)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Turn angles are often assumed to be uniform or are modeled using a von Mises distribution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1C6C1A9-9FA2-470E-A8AB-0E14C01F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04518" y="1200150"/>
            <a:ext cx="2030415" cy="30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26" name="Picture 2" descr="Probability density plots of gamma distributions">
            <a:extLst>
              <a:ext uri="{FF2B5EF4-FFF2-40B4-BE49-F238E27FC236}">
                <a16:creationId xmlns:a16="http://schemas.microsoft.com/office/drawing/2014/main" id="{0FD4C1E2-0E26-4B49-95C9-FCA12966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05150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1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D5F9-AAAE-4070-829E-DC07ED0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5829300" cy="857250"/>
          </a:xfrm>
        </p:spPr>
        <p:txBody>
          <a:bodyPr/>
          <a:lstStyle/>
          <a:p>
            <a:r>
              <a:rPr lang="en-US" dirty="0"/>
              <a:t> amt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A0B1-455F-4EBB-BD88-1CEDCEAA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42950"/>
            <a:ext cx="3676650" cy="29718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600" dirty="0" err="1"/>
              <a:t>random_steps</a:t>
            </a:r>
            <a:r>
              <a:rPr lang="en-US" sz="1600" dirty="0"/>
              <a:t>() function in the amt package</a:t>
            </a:r>
          </a:p>
          <a:p>
            <a:r>
              <a:rPr lang="en-US" sz="1600" dirty="0"/>
              <a:t>Uses maximum likelihood to fit gamma and von Mises distributions to step length and turn angles</a:t>
            </a:r>
          </a:p>
          <a:p>
            <a:r>
              <a:rPr lang="en-US" sz="1600" dirty="0"/>
              <a:t>Generates random steps, turn angles using the fitted distributions</a:t>
            </a:r>
          </a:p>
          <a:p>
            <a:r>
              <a:rPr lang="en-US" sz="1600" dirty="0"/>
              <a:t>Uses these to form random steps, and thus choose new available locations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Signer, J., Fieberg, J. and </a:t>
            </a:r>
            <a:r>
              <a:rPr lang="en-US" sz="1200" dirty="0" err="1"/>
              <a:t>Avgar</a:t>
            </a:r>
            <a:r>
              <a:rPr lang="en-US" sz="1200" dirty="0"/>
              <a:t>, T., 2019. Animal movement tools (amt): R package for managing tracking data and conducting habitat selection analyses. Ecology and Evolution, 9(2), pp.880-890.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A298A94-644B-4945-917E-1250DCAE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96" y="849923"/>
            <a:ext cx="2874242" cy="22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4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6F42-ED73-4D6F-A1EA-EFC60062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/>
              <p:nvPr/>
            </p:nvSpPr>
            <p:spPr>
              <a:xfrm>
                <a:off x="257175" y="1085850"/>
                <a:ext cx="6496050" cy="2500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kern="0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1800" i="1" ker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pHide m:val="on"/>
                              <m:ctrlP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1800" i="1" kern="0">
                                  <a:solidFill>
                                    <a:srgbClr val="595959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800" i="1" kern="0">
                                          <a:solidFill>
                                            <a:srgbClr val="59595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800" i="1" kern="0">
                                      <a:solidFill>
                                        <a:srgbClr val="595959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endParaRPr lang="en-US" sz="7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a “selection-free” movement kernel that describes the relative likelihood of moving from s to s’.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i="1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1800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800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is referred to as a step-selection function</a:t>
                </a:r>
                <a:b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</a:br>
                <a:endParaRPr lang="en-US" sz="1800" kern="0" dirty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2018C-2568-40D3-98A8-A46B0173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1085850"/>
                <a:ext cx="6496050" cy="2500236"/>
              </a:xfrm>
              <a:prstGeom prst="rect">
                <a:avLst/>
              </a:prstGeom>
              <a:blipFill>
                <a:blip r:embed="rId2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/>
              <p:nvPr/>
            </p:nvSpPr>
            <p:spPr>
              <a:xfrm>
                <a:off x="257175" y="3595985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see</m:t>
                    </m:r>
                    <m:r>
                      <a:rPr lang="en-US" sz="1800" b="0" i="0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kern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- i.e., the combined effect of movement and habitat selection, which we use to estimate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kern="0">
                                <a:solidFill>
                                  <a:srgbClr val="595959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ker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kern="0" dirty="0">
                    <a:solidFill>
                      <a:srgbClr val="595959"/>
                    </a:solidFill>
                    <a:latin typeface="Cambria Math" panose="02040503050406030204" pitchFamily="18" charset="0"/>
                  </a:rPr>
                  <a:t> .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FAF66-2DF2-4F73-8882-DCC8C0DD4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595985"/>
                <a:ext cx="6096000" cy="923330"/>
              </a:xfrm>
              <a:prstGeom prst="rect">
                <a:avLst/>
              </a:prstGeom>
              <a:blipFill>
                <a:blip r:embed="rId3"/>
                <a:stretch>
                  <a:fillRect l="-800" t="-4636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9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EE24-988A-4F1F-8453-5642D1EF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90500"/>
            <a:ext cx="5829300" cy="857250"/>
          </a:xfrm>
        </p:spPr>
        <p:txBody>
          <a:bodyPr/>
          <a:lstStyle/>
          <a:p>
            <a:r>
              <a:rPr lang="en-US" dirty="0"/>
              <a:t>Problem and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D28B-058D-4CFB-AC81-10EEE41A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077861"/>
            <a:ext cx="6248400" cy="2971800"/>
          </a:xfrm>
        </p:spPr>
        <p:txBody>
          <a:bodyPr/>
          <a:lstStyle/>
          <a:p>
            <a:pPr algn="l"/>
            <a:r>
              <a:rPr lang="en-US" sz="1400" b="0" i="0" u="none" strike="noStrike" baseline="0" dirty="0">
                <a:latin typeface="NimbusSanL-Regu"/>
              </a:rPr>
              <a:t>Parameterizing th</a:t>
            </a:r>
            <a:r>
              <a:rPr lang="en-US" sz="1400" dirty="0">
                <a:latin typeface="NimbusSanL-Regu"/>
              </a:rPr>
              <a:t>e movement model without accounting for habitat selection can lead to </a:t>
            </a:r>
            <a:r>
              <a:rPr lang="en-US" sz="1400" b="0" i="0" u="none" strike="noStrike" baseline="0" dirty="0">
                <a:latin typeface="NimbusSanL-Regu"/>
              </a:rPr>
              <a:t>biased estimates of movement parameters (Forester et al. 2009)</a:t>
            </a:r>
          </a:p>
          <a:p>
            <a:pPr algn="l"/>
            <a:r>
              <a:rPr lang="en-US" sz="1400" dirty="0">
                <a:latin typeface="NimbusSanL-Regu"/>
              </a:rPr>
              <a:t>With certain statistical distributions, we can remove the bias by including movement characteristics (e.g., </a:t>
            </a:r>
            <a:r>
              <a:rPr lang="en-US" sz="1400" b="0" i="0" u="none" strike="noStrike" baseline="0" dirty="0">
                <a:latin typeface="NimbusSanL-Regu"/>
              </a:rPr>
              <a:t>step length) associated with used and available points. </a:t>
            </a:r>
          </a:p>
          <a:p>
            <a:r>
              <a:rPr lang="en-US" sz="1400" dirty="0">
                <a:latin typeface="NimbusSanL-Regu"/>
              </a:rPr>
              <a:t>Similar to approximating the integral in the likelihood using “importance sampling” (</a:t>
            </a:r>
            <a:r>
              <a:rPr lang="en-US" sz="1400" dirty="0" err="1">
                <a:latin typeface="NimbusSanL-Regu"/>
              </a:rPr>
              <a:t>Michelot</a:t>
            </a:r>
            <a:r>
              <a:rPr lang="en-US" sz="1400" dirty="0">
                <a:latin typeface="NimbusSanL-Regu"/>
              </a:rPr>
              <a:t> et al. 2024)</a:t>
            </a:r>
          </a:p>
          <a:p>
            <a:endParaRPr lang="en-US" sz="1400" dirty="0">
              <a:latin typeface="NimbusSanL-Regu"/>
            </a:endParaRPr>
          </a:p>
          <a:p>
            <a:pPr marL="0" indent="0">
              <a:buNone/>
            </a:pPr>
            <a:r>
              <a:rPr lang="en-US" sz="1200" dirty="0">
                <a:latin typeface="NimbusSanL-Regu"/>
              </a:rPr>
              <a:t>Forester, J.D., </a:t>
            </a:r>
            <a:r>
              <a:rPr lang="en-US" sz="1200" dirty="0" err="1">
                <a:latin typeface="NimbusSanL-Regu"/>
              </a:rPr>
              <a:t>Im</a:t>
            </a:r>
            <a:r>
              <a:rPr lang="en-US" sz="1200" dirty="0">
                <a:latin typeface="NimbusSanL-Regu"/>
              </a:rPr>
              <a:t>, H.K. &amp; </a:t>
            </a:r>
            <a:r>
              <a:rPr lang="en-US" sz="1200" dirty="0" err="1">
                <a:latin typeface="NimbusSanL-Regu"/>
              </a:rPr>
              <a:t>Rathouz</a:t>
            </a:r>
            <a:r>
              <a:rPr lang="en-US" sz="1200" dirty="0">
                <a:latin typeface="NimbusSanL-Regu"/>
              </a:rPr>
              <a:t>, P.J. (2009). Accounting for animal movement in estimation of resource selection functions: Sampling and data analysis. Ecology, 90, 3554–3565.</a:t>
            </a:r>
          </a:p>
          <a:p>
            <a:pPr marL="0" indent="0">
              <a:buNone/>
            </a:pPr>
            <a:r>
              <a:rPr lang="en-US" sz="1200" dirty="0" err="1">
                <a:latin typeface="NimbusSanL-Regu"/>
              </a:rPr>
              <a:t>Michelot</a:t>
            </a:r>
            <a:r>
              <a:rPr lang="en-US" sz="1200" dirty="0">
                <a:latin typeface="NimbusSanL-Regu"/>
              </a:rPr>
              <a:t>, T., </a:t>
            </a:r>
            <a:r>
              <a:rPr lang="en-US" sz="1200" dirty="0" err="1">
                <a:latin typeface="NimbusSanL-Regu"/>
              </a:rPr>
              <a:t>Klappstein</a:t>
            </a:r>
            <a:r>
              <a:rPr lang="en-US" sz="1200" dirty="0">
                <a:latin typeface="NimbusSanL-Regu"/>
              </a:rPr>
              <a:t>, N. J., Potts, J. R., &amp; Fieberg, J. (2024). Understanding step selection analysis through numerical integration. Methods in Ecology and Evolution, 15(1), 24-35.</a:t>
            </a:r>
          </a:p>
          <a:p>
            <a:pPr marL="0" indent="0" algn="l">
              <a:buNone/>
            </a:pPr>
            <a:endParaRPr lang="en-US" sz="1200" b="0" i="0" u="none" strike="noStrike" baseline="0" dirty="0">
              <a:latin typeface="NimbusSanL-Regu"/>
            </a:endParaRPr>
          </a:p>
          <a:p>
            <a:pPr marL="0" indent="0" algn="l">
              <a:buNone/>
            </a:pPr>
            <a:endParaRPr lang="en-US" sz="1200" dirty="0">
              <a:latin typeface="NimbusSanL-Regu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EF601-394F-9F41-2923-9069C9E2F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14350"/>
            <a:ext cx="4419600" cy="15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54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C306-B1B3-4A47-8028-B7503AF1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1" y="182454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20" y="1226684"/>
                <a:ext cx="4845479" cy="3478666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a tentative selection-free movement kernel, using observed step-lengths and turn angles,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time-dependent “available locations” (integration points) by simulating potential movements from the previously observed locations:</a:t>
                </a:r>
                <a:b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conditional logistic regression, with strata formed by combining time-dependent used and available locations.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Include movement characteristics (e.g., step-length, cos(turn angle)) as covariates to correct for bias due to two-step approach. 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Re-estimate movement parameters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regression coefficients.</a:t>
                </a:r>
              </a:p>
              <a:p>
                <a:pPr>
                  <a:lnSpc>
                    <a:spcPct val="120000"/>
                  </a:lnSpc>
                  <a:spcAft>
                    <a:spcPts val="450"/>
                  </a:spcAft>
                </a:pP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1200" dirty="0"/>
              </a:p>
              <a:p>
                <a:pPr>
                  <a:lnSpc>
                    <a:spcPct val="90000"/>
                  </a:lnSpc>
                </a:pPr>
                <a:endParaRPr lang="en-US" sz="975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A78C77E-4729-4557-A6C4-C62625F35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20" y="1226684"/>
                <a:ext cx="4845479" cy="3478666"/>
              </a:xfrm>
              <a:blipFill>
                <a:blip r:embed="rId2"/>
                <a:stretch>
                  <a:fillRect l="-630" r="-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11AB47C-6812-4887-AC67-54650800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77676"/>
            <a:ext cx="2689412" cy="9144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7722D-9905-489D-B7D5-79B9901D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399" y="1370346"/>
            <a:ext cx="1559749" cy="12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C983-AD39-49FB-A08C-290A7ACA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64" y="162544"/>
            <a:ext cx="5829300" cy="857250"/>
          </a:xfrm>
        </p:spPr>
        <p:txBody>
          <a:bodyPr/>
          <a:lstStyle/>
          <a:p>
            <a:r>
              <a:rPr lang="en-US" dirty="0"/>
              <a:t>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E722-FC55-470A-80A2-7E8EB608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9794"/>
            <a:ext cx="5829300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model how movement is influenced by habitat (using interactions between movement characteristics and habitat).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1200" dirty="0"/>
              <a:t>For the mathematical details, see papers below and AppC_iSSA_movement.html from Fieberg et al. 2021.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Avgar</a:t>
            </a:r>
            <a:r>
              <a:rPr lang="en-US" sz="1200" dirty="0"/>
              <a:t>, T., Potts, J.R., Lewis, M.A. &amp; Boyce, M.S. (2016). Integrated step selection analysis: Bridging the gap between resource selection and animal movement. Methods Ecol. </a:t>
            </a:r>
            <a:r>
              <a:rPr lang="en-US" sz="1200" dirty="0" err="1"/>
              <a:t>Evol</a:t>
            </a:r>
            <a:r>
              <a:rPr lang="en-US" sz="1200" dirty="0"/>
              <a:t>., 7, 619–630.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dirty="0"/>
              <a:t>Duchesne, T., Fortin, D. and Rivest, L.P. (2015) Equivalence between step selection functions and biased correlated random walks for statistical inference on animal movement. </a:t>
            </a:r>
            <a:r>
              <a:rPr lang="en-US" sz="1200" dirty="0" err="1"/>
              <a:t>PloS</a:t>
            </a:r>
            <a:r>
              <a:rPr lang="en-US" sz="1200" dirty="0"/>
              <a:t> one, 10, e0122947.</a:t>
            </a:r>
          </a:p>
        </p:txBody>
      </p:sp>
    </p:spTree>
    <p:extLst>
      <p:ext uri="{BB962C8B-B14F-4D97-AF65-F5344CB8AC3E}">
        <p14:creationId xmlns:p14="http://schemas.microsoft.com/office/powerpoint/2010/main" val="1785165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6DFD-D37E-454F-B569-1554451E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13" y="0"/>
            <a:ext cx="5829300" cy="6429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Integrated Step-Selection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C39D1-CFBC-4AB0-85E1-FB7E55728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682107"/>
            <a:ext cx="3886200" cy="2419350"/>
          </a:xfrm>
        </p:spPr>
        <p:txBody>
          <a:bodyPr wrap="square" anchor="t">
            <a:normAutofit/>
          </a:bodyPr>
          <a:lstStyle/>
          <a:p>
            <a:r>
              <a:rPr lang="en-US" sz="1400" dirty="0"/>
              <a:t>Can model how movement is influenced by habitat (using interactions between movement characteristics and habitat).</a:t>
            </a:r>
            <a:endParaRPr lang="en-US" sz="13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7F04E-BB80-4728-9709-2E9CD606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95" y="623888"/>
            <a:ext cx="2154069" cy="1735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1970E-A2CF-45D6-A7F3-3FEC660C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31" y="1507391"/>
            <a:ext cx="4114800" cy="1247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E8A166-0D65-73F6-B344-CB65C2E74DB1}"/>
              </a:ext>
            </a:extLst>
          </p:cNvPr>
          <p:cNvSpPr txBox="1"/>
          <p:nvPr/>
        </p:nvSpPr>
        <p:spPr>
          <a:xfrm>
            <a:off x="339213" y="2783779"/>
            <a:ext cx="56007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595959"/>
                </a:solidFill>
                <a:latin typeface="+mn-lt"/>
              </a:rPr>
              <a:t>For the mathematical details, see papers below and AppC_iSSA_movement.html from Fieberg et al. 2021.</a:t>
            </a:r>
            <a:br>
              <a:rPr lang="en-US" sz="1200" dirty="0">
                <a:solidFill>
                  <a:srgbClr val="595959"/>
                </a:solidFill>
                <a:latin typeface="+mn-lt"/>
              </a:rPr>
            </a:br>
            <a:endParaRPr lang="en-US" sz="1200" dirty="0">
              <a:solidFill>
                <a:srgbClr val="595959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595959"/>
                </a:solidFill>
                <a:latin typeface="+mn-lt"/>
              </a:rPr>
              <a:t>Avgar, T., Potts, J.R., Lewis, M.A. &amp; Boyce, M.S. (2016). Integrated step selection analysis: Bridging the gap between resource selection and animal movement. Methods Ecol. </a:t>
            </a:r>
            <a:r>
              <a:rPr lang="en-US" sz="1200" dirty="0" err="1">
                <a:solidFill>
                  <a:srgbClr val="595959"/>
                </a:solidFill>
                <a:latin typeface="+mn-lt"/>
              </a:rPr>
              <a:t>Evol</a:t>
            </a:r>
            <a:r>
              <a:rPr lang="en-US" sz="1200" dirty="0">
                <a:solidFill>
                  <a:srgbClr val="595959"/>
                </a:solidFill>
                <a:latin typeface="+mn-lt"/>
              </a:rPr>
              <a:t>., 7, 619–630.</a:t>
            </a:r>
            <a:br>
              <a:rPr lang="en-US" sz="1200" dirty="0">
                <a:solidFill>
                  <a:srgbClr val="595959"/>
                </a:solidFill>
                <a:latin typeface="+mn-lt"/>
              </a:rPr>
            </a:br>
            <a:endParaRPr lang="en-US" sz="1200" dirty="0">
              <a:solidFill>
                <a:srgbClr val="595959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595959"/>
                </a:solidFill>
                <a:latin typeface="+mn-lt"/>
              </a:rPr>
              <a:t>Duchesne, T., Fortin, D. and Rivest, L.P. (2015) Equivalence between step selection functions and biased correlated random walks for statistical inference on animal movement. </a:t>
            </a:r>
            <a:r>
              <a:rPr lang="en-US" sz="1200" dirty="0" err="1">
                <a:solidFill>
                  <a:srgbClr val="595959"/>
                </a:solidFill>
                <a:latin typeface="+mn-lt"/>
              </a:rPr>
              <a:t>PloS</a:t>
            </a:r>
            <a:r>
              <a:rPr lang="en-US" sz="1200" dirty="0">
                <a:solidFill>
                  <a:srgbClr val="595959"/>
                </a:solidFill>
                <a:latin typeface="+mn-lt"/>
              </a:rPr>
              <a:t> one, 10, e0122947.</a:t>
            </a:r>
          </a:p>
        </p:txBody>
      </p:sp>
    </p:spTree>
    <p:extLst>
      <p:ext uri="{BB962C8B-B14F-4D97-AF65-F5344CB8AC3E}">
        <p14:creationId xmlns:p14="http://schemas.microsoft.com/office/powerpoint/2010/main" val="22379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7D7F6-E26E-4AF4-B40E-4CE28CDA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509"/>
            <a:ext cx="6858000" cy="37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07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AD38-D5F5-556C-8E6A-316D5CD0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2123"/>
            <a:ext cx="6096000" cy="857250"/>
          </a:xfrm>
        </p:spPr>
        <p:txBody>
          <a:bodyPr/>
          <a:lstStyle/>
          <a:p>
            <a:r>
              <a:rPr lang="en-US" dirty="0"/>
              <a:t>Some limitations (and possible 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07A1-343C-22A6-423C-2BAC3323D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2950"/>
            <a:ext cx="6248400" cy="3124200"/>
          </a:xfrm>
        </p:spPr>
        <p:txBody>
          <a:bodyPr/>
          <a:lstStyle/>
          <a:p>
            <a:r>
              <a:rPr lang="en-US" sz="1400" dirty="0"/>
              <a:t>SSFs require observations equally spaced in time</a:t>
            </a:r>
          </a:p>
          <a:p>
            <a:pPr lvl="1"/>
            <a:r>
              <a:rPr lang="en-US" sz="1400" dirty="0"/>
              <a:t>Model 𝜙(𝑠,𝑠′;𝜃) as a function of </a:t>
            </a:r>
            <a:r>
              <a:rPr lang="el-GR" sz="1400" dirty="0"/>
              <a:t>Δ𝑡</a:t>
            </a:r>
            <a:r>
              <a:rPr lang="en-US" sz="1400" dirty="0"/>
              <a:t> or use a continuous-time model.</a:t>
            </a:r>
          </a:p>
          <a:p>
            <a:pPr lvl="1"/>
            <a:r>
              <a:rPr lang="en-US" sz="1400" dirty="0"/>
              <a:t>Multiple imputation (but see Hofmann, D. D., Cozzi, G., &amp; Fieberg, J. (2024). Methods for implementing integrated step-selection functions with incomplete data. Movement Ecology, 12(1), 37).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Measurement error is often substantial  </a:t>
            </a:r>
          </a:p>
          <a:p>
            <a:pPr lvl="1"/>
            <a:r>
              <a:rPr lang="en-US" sz="1400" dirty="0"/>
              <a:t>Model it:  Brost, B. M., Hooten, M. B., Hanks, E. M., &amp; Small, R. J. (2015). Animal movement constraints improve resource selection inference in the presence of telemetry error.</a:t>
            </a:r>
          </a:p>
          <a:p>
            <a:pPr lvl="1"/>
            <a:r>
              <a:rPr lang="en-US" sz="1400" dirty="0"/>
              <a:t>Estimate/adjust for its effect on parameters of interest: SIMEX (Clara </a:t>
            </a:r>
            <a:r>
              <a:rPr lang="en-US" sz="1400" dirty="0" err="1"/>
              <a:t>Panchaud</a:t>
            </a:r>
            <a:r>
              <a:rPr lang="en-US" sz="1400" dirty="0"/>
              <a:t>, MS thesis)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2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64625-54FA-4B5C-8DC7-B2D4F9146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2" y="1453134"/>
            <a:ext cx="5137151" cy="2465832"/>
          </a:xfrm>
          <a:noFill/>
        </p:spPr>
      </p:pic>
      <p:pic>
        <p:nvPicPr>
          <p:cNvPr id="3" name="Picture 2" descr="A group of animals in a field&#10;&#10;Description automatically generated with medium confidence">
            <a:extLst>
              <a:ext uri="{FF2B5EF4-FFF2-40B4-BE49-F238E27FC236}">
                <a16:creationId xmlns:a16="http://schemas.microsoft.com/office/drawing/2014/main" id="{97DD4325-3D4D-43ED-BA0E-76D1CEDED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800100"/>
            <a:ext cx="1431361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7332-FD20-1681-AB03-9C142FC7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6343650" cy="857250"/>
          </a:xfrm>
        </p:spPr>
        <p:txBody>
          <a:bodyPr/>
          <a:lstStyle/>
          <a:p>
            <a:r>
              <a:rPr lang="en-US" dirty="0"/>
              <a:t>Some limitations (and possible 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47BD-2737-35C3-4643-275D01B12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71550"/>
            <a:ext cx="5829300" cy="2971800"/>
          </a:xfrm>
        </p:spPr>
        <p:txBody>
          <a:bodyPr/>
          <a:lstStyle/>
          <a:p>
            <a:r>
              <a:rPr lang="en-US" sz="1400" dirty="0"/>
              <a:t>Steps are not independent:</a:t>
            </a:r>
          </a:p>
          <a:p>
            <a:pPr lvl="1"/>
            <a:r>
              <a:rPr lang="en-US" sz="1175" dirty="0"/>
              <a:t>Use robust SE’s (Prima, M. C., Duchesne, T., &amp; Fortin, D. (2017). Robust inference from conditional logistic regression applied to movement and habitat selection analysis. </a:t>
            </a:r>
            <a:r>
              <a:rPr lang="en-US" sz="1175" dirty="0" err="1"/>
              <a:t>PLoS</a:t>
            </a:r>
            <a:r>
              <a:rPr lang="en-US" sz="1175" dirty="0"/>
              <a:t> One, 12(1), e0169779)</a:t>
            </a:r>
          </a:p>
          <a:p>
            <a:pPr lvl="1"/>
            <a:endParaRPr lang="en-US" sz="1175" dirty="0"/>
          </a:p>
          <a:p>
            <a:r>
              <a:rPr lang="en-US" sz="1400" dirty="0"/>
              <a:t>Step lengths and turn angles are not independent</a:t>
            </a:r>
          </a:p>
          <a:p>
            <a:pPr lvl="1"/>
            <a:r>
              <a:rPr lang="en-US" sz="1175" dirty="0"/>
              <a:t>Model dependence using </a:t>
            </a:r>
            <a:r>
              <a:rPr lang="en-US" sz="1175" dirty="0" err="1"/>
              <a:t>copulae</a:t>
            </a:r>
            <a:r>
              <a:rPr lang="en-US" sz="1175" dirty="0"/>
              <a:t> (Hodel, F. H., &amp; Fieberg, J. R. (2022). Circular–linear </a:t>
            </a:r>
            <a:r>
              <a:rPr lang="en-US" sz="1175" dirty="0" err="1"/>
              <a:t>copulae</a:t>
            </a:r>
            <a:r>
              <a:rPr lang="en-US" sz="1175" dirty="0"/>
              <a:t> for animal movement data. Methods in Ecology and Evolution, 13(5), 1001-1013.)</a:t>
            </a:r>
          </a:p>
          <a:p>
            <a:pPr marL="32150" indent="0">
              <a:buNone/>
            </a:pPr>
            <a:br>
              <a:rPr lang="en-US" sz="1400" dirty="0"/>
            </a:br>
            <a:r>
              <a:rPr lang="en-US" sz="1400" dirty="0"/>
              <a:t>Or, use a hidden Markov models to allow for state-switching SSFs</a:t>
            </a:r>
          </a:p>
          <a:p>
            <a:pPr marL="542953" lvl="1" indent="-285750"/>
            <a:r>
              <a:rPr lang="en-US" sz="1175" dirty="0" err="1"/>
              <a:t>Klappstein</a:t>
            </a:r>
            <a:r>
              <a:rPr lang="en-US" sz="1175" dirty="0"/>
              <a:t>, N. J., Thomas, L., &amp; </a:t>
            </a:r>
            <a:r>
              <a:rPr lang="en-US" sz="1175" dirty="0" err="1"/>
              <a:t>Michelot</a:t>
            </a:r>
            <a:r>
              <a:rPr lang="en-US" sz="1175" dirty="0"/>
              <a:t>, T. (2023). Flexible hidden Markov models for </a:t>
            </a:r>
            <a:r>
              <a:rPr lang="en-US" sz="1175" dirty="0" err="1"/>
              <a:t>behaviour</a:t>
            </a:r>
            <a:r>
              <a:rPr lang="en-US" sz="1175" dirty="0"/>
              <a:t>-dependent habitat selection. Movement Ecology, 11(1), 30.</a:t>
            </a:r>
          </a:p>
          <a:p>
            <a:pPr marL="542953" lvl="1" indent="-285750"/>
            <a:r>
              <a:rPr lang="en-US" sz="1175" dirty="0"/>
              <a:t>Pohle, J., Signer, J., Eccard, J. A., </a:t>
            </a:r>
            <a:r>
              <a:rPr lang="en-US" sz="1175" dirty="0" err="1"/>
              <a:t>Dammhahn</a:t>
            </a:r>
            <a:r>
              <a:rPr lang="en-US" sz="1175" dirty="0"/>
              <a:t>, M., &amp; </a:t>
            </a:r>
            <a:r>
              <a:rPr lang="en-US" sz="1175" dirty="0" err="1"/>
              <a:t>Schlägel</a:t>
            </a:r>
            <a:r>
              <a:rPr lang="en-US" sz="1175" dirty="0"/>
              <a:t>, U. E. (2024). How to account for behavioral states in step-selection analysis: a model comparison. </a:t>
            </a:r>
            <a:r>
              <a:rPr lang="en-US" sz="1175" dirty="0" err="1"/>
              <a:t>PeerJ</a:t>
            </a:r>
            <a:r>
              <a:rPr lang="en-US" sz="1175" dirty="0"/>
              <a:t>, 12, e16509.</a:t>
            </a:r>
            <a:br>
              <a:rPr lang="en-US" sz="1175" dirty="0"/>
            </a:b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4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8190-F602-72F6-E497-136673BC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28600"/>
            <a:ext cx="6038850" cy="857250"/>
          </a:xfrm>
        </p:spPr>
        <p:txBody>
          <a:bodyPr/>
          <a:lstStyle/>
          <a:p>
            <a:r>
              <a:rPr lang="en-US" dirty="0"/>
              <a:t>Some limitations (and possible 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E50A-40E9-BC1C-EE5D-CE028FE4D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Movements are in 3-D</a:t>
            </a:r>
          </a:p>
          <a:p>
            <a:pPr lvl="1"/>
            <a:r>
              <a:rPr lang="en-US" sz="1400" dirty="0">
                <a:cs typeface="ＭＳ Ｐゴシック" charset="0"/>
              </a:rPr>
              <a:t>Incorporate depth as a predictor</a:t>
            </a:r>
          </a:p>
          <a:p>
            <a:pPr lvl="1"/>
            <a:r>
              <a:rPr lang="en-US" sz="1400" dirty="0">
                <a:cs typeface="ＭＳ Ｐゴシック" charset="0"/>
              </a:rPr>
              <a:t>Adapt 𝜙(𝑠,𝑠′;𝜃) to model movements in 3-D (</a:t>
            </a:r>
            <a:r>
              <a:rPr lang="en-US" sz="1400" dirty="0" err="1">
                <a:cs typeface="ＭＳ Ｐゴシック" charset="0"/>
              </a:rPr>
              <a:t>Klappstein</a:t>
            </a:r>
            <a:r>
              <a:rPr lang="en-US" sz="1400" dirty="0">
                <a:cs typeface="ＭＳ Ｐゴシック" charset="0"/>
              </a:rPr>
              <a:t> et al. in progress)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8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07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B79-9015-4D21-B3D5-F455DFA5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57931"/>
            <a:ext cx="5829300" cy="857250"/>
          </a:xfrm>
        </p:spPr>
        <p:txBody>
          <a:bodyPr/>
          <a:lstStyle/>
          <a:p>
            <a:r>
              <a:rPr lang="en-US" sz="2100" dirty="0"/>
              <a:t>Statistical 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DA95-3033-498F-85F0-06A0A7A8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815975"/>
            <a:ext cx="6019800" cy="22288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BA423-ECF4-9A0E-1D5D-D68DEFB5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1786872"/>
            <a:ext cx="3126367" cy="2137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2702F-5DC6-9EFC-FB16-8F9F6A4D6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" y="857640"/>
            <a:ext cx="3344987" cy="2228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B0D8F9-0290-42D8-5935-A79515E8675F}"/>
              </a:ext>
            </a:extLst>
          </p:cNvPr>
          <p:cNvSpPr txBox="1"/>
          <p:nvPr/>
        </p:nvSpPr>
        <p:spPr>
          <a:xfrm>
            <a:off x="228600" y="3966119"/>
            <a:ext cx="655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Fleming, C. H., Calabrese, J. M., Mueller, T., Olson, K. A., Leimgruber, P., &amp; Fagan, W. F. (2014). From fine-scale foraging to home ranges: a </a:t>
            </a:r>
            <a:r>
              <a:rPr lang="en-US" sz="1200" dirty="0" err="1"/>
              <a:t>semivariance</a:t>
            </a:r>
            <a:r>
              <a:rPr lang="en-US" sz="1200" dirty="0"/>
              <a:t> approach to identifying movement modes across spatiotemporal scales. The American Naturalist, 183(5), E154-E167.</a:t>
            </a:r>
          </a:p>
        </p:txBody>
      </p:sp>
    </p:spTree>
    <p:extLst>
      <p:ext uri="{BB962C8B-B14F-4D97-AF65-F5344CB8AC3E}">
        <p14:creationId xmlns:p14="http://schemas.microsoft.com/office/powerpoint/2010/main" val="106057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9990-2A1F-4404-9C47-96EDA9034DD0}"/>
              </a:ext>
            </a:extLst>
          </p:cNvPr>
          <p:cNvSpPr txBox="1">
            <a:spLocks/>
          </p:cNvSpPr>
          <p:nvPr/>
        </p:nvSpPr>
        <p:spPr>
          <a:xfrm>
            <a:off x="304800" y="321467"/>
            <a:ext cx="5829300" cy="6429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75" kern="0" dirty="0"/>
              <a:t>Habitat-Selection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1637-3A94-4128-8EA1-E1B6466A8F74}"/>
              </a:ext>
            </a:extLst>
          </p:cNvPr>
          <p:cNvSpPr txBox="1">
            <a:spLocks/>
          </p:cNvSpPr>
          <p:nvPr/>
        </p:nvSpPr>
        <p:spPr>
          <a:xfrm>
            <a:off x="304800" y="964405"/>
            <a:ext cx="6572250" cy="2228850"/>
          </a:xfrm>
          <a:prstGeom prst="rect">
            <a:avLst/>
          </a:prstGeom>
        </p:spPr>
        <p:txBody>
          <a:bodyPr/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kern="0" dirty="0"/>
              <a:t>Quantify </a:t>
            </a:r>
            <a:r>
              <a:rPr lang="en-US" sz="1500" kern="0" dirty="0">
                <a:solidFill>
                  <a:schemeClr val="accent1"/>
                </a:solidFill>
              </a:rPr>
              <a:t>habitat preference </a:t>
            </a:r>
            <a:r>
              <a:rPr lang="en-US" sz="1500" kern="0" dirty="0"/>
              <a:t>by comparing used and available habitat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24F62B3-FB19-47C6-99D0-65ECCA8C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2" y="1479821"/>
            <a:ext cx="1600200" cy="231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06F58-6EE1-46FE-814C-27BAD268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426" y="1479821"/>
            <a:ext cx="4170026" cy="1956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B9631-0350-4982-8F8F-97F4675095F0}"/>
              </a:ext>
            </a:extLst>
          </p:cNvPr>
          <p:cNvSpPr txBox="1"/>
          <p:nvPr/>
        </p:nvSpPr>
        <p:spPr>
          <a:xfrm>
            <a:off x="2323426" y="3076690"/>
            <a:ext cx="44005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Northup, J.M, E. Vander Wal, M. Bonar, J. Fieberg, M.P.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Laforge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Leclerc, C.M. </a:t>
            </a:r>
            <a:r>
              <a:rPr lang="en-US" sz="7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Prokopenko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B. D. Gerber. 2022. Conceptual and methodological advances in habitat-selection modeling: guidelines for ecology and evolution. </a:t>
            </a:r>
            <a:r>
              <a:rPr lang="en-US" sz="75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Ecological Applications </a:t>
            </a:r>
            <a:r>
              <a:rPr lang="en-US" sz="7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32(1), e02470.</a:t>
            </a:r>
          </a:p>
        </p:txBody>
      </p:sp>
    </p:spTree>
    <p:extLst>
      <p:ext uri="{BB962C8B-B14F-4D97-AF65-F5344CB8AC3E}">
        <p14:creationId xmlns:p14="http://schemas.microsoft.com/office/powerpoint/2010/main" val="323646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C28B6B-CCAC-455F-84F3-7F3C99AD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1550"/>
            <a:ext cx="4710598" cy="3801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A039B-BB86-477D-8E4F-E3BAA884F670}"/>
              </a:ext>
            </a:extLst>
          </p:cNvPr>
          <p:cNvSpPr txBox="1"/>
          <p:nvPr/>
        </p:nvSpPr>
        <p:spPr>
          <a:xfrm>
            <a:off x="76200" y="13335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Johnson, D. 1980. The comparison of usage and availability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measurements for evaluating resource preference. Ecology 61:65-71.</a:t>
            </a:r>
          </a:p>
        </p:txBody>
      </p:sp>
    </p:spTree>
    <p:extLst>
      <p:ext uri="{BB962C8B-B14F-4D97-AF65-F5344CB8AC3E}">
        <p14:creationId xmlns:p14="http://schemas.microsoft.com/office/powerpoint/2010/main" val="37237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B008-8B47-4D93-9546-80D55B5F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50" dirty="0"/>
              <a:t>Species Distribution and Habitat-Selection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251C-06BE-4023-92D0-08274421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74" y="1236115"/>
            <a:ext cx="2914650" cy="2000250"/>
          </a:xfrm>
        </p:spPr>
        <p:txBody>
          <a:bodyPr/>
          <a:lstStyle/>
          <a:p>
            <a:pPr marL="0" indent="0">
              <a:buNone/>
            </a:pPr>
            <a:r>
              <a:rPr lang="en-US" sz="1650" dirty="0"/>
              <a:t>Model the distribution of locations as a function of:</a:t>
            </a:r>
          </a:p>
          <a:p>
            <a:r>
              <a:rPr lang="en-US" sz="1650" dirty="0"/>
              <a:t>Resources (more is better)</a:t>
            </a:r>
          </a:p>
          <a:p>
            <a:r>
              <a:rPr lang="en-US" sz="1650" dirty="0"/>
              <a:t>Risks (less is better)</a:t>
            </a:r>
          </a:p>
          <a:p>
            <a:r>
              <a:rPr lang="en-US" sz="1650" dirty="0"/>
              <a:t>Conditions (not too much or too little)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E0864-860D-4BE6-95A1-49503C4A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2" y="3159983"/>
            <a:ext cx="704141" cy="1052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59BF2-12BE-4D15-AAAE-141761DD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1" y="3236365"/>
            <a:ext cx="1655750" cy="899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F8448A-56C2-4263-B044-E34415D4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264368"/>
            <a:ext cx="1282445" cy="8996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80F309-2534-40E8-A8BB-FFE03D00F3D4}"/>
              </a:ext>
            </a:extLst>
          </p:cNvPr>
          <p:cNvSpPr txBox="1">
            <a:spLocks/>
          </p:cNvSpPr>
          <p:nvPr/>
        </p:nvSpPr>
        <p:spPr bwMode="auto">
          <a:xfrm>
            <a:off x="241891" y="1236115"/>
            <a:ext cx="318710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1442" tIns="25721" rIns="51442" bIns="25721" numCol="1" anchor="t" anchorCtr="0" compatLnSpc="1">
            <a:prstTxWarp prst="textNoShape">
              <a:avLst/>
            </a:prstTxWarp>
          </a:bodyPr>
          <a:lstStyle>
            <a:lvl1pPr marL="257209" indent="-257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87" indent="-21434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100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857364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1200310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543256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886201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9147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2093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5039" indent="-1714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50" kern="0" dirty="0"/>
              <a:t>Both compare: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Locations where individuals are found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50" kern="0" dirty="0"/>
              <a:t>Random/available/background/pseudo-absence locations</a:t>
            </a:r>
          </a:p>
          <a:p>
            <a:pPr marL="0" indent="0">
              <a:buNone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7988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2BF6F-AA76-4994-8282-1B527A4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8" y="365944"/>
            <a:ext cx="5829300" cy="642938"/>
          </a:xfrm>
        </p:spPr>
        <p:txBody>
          <a:bodyPr/>
          <a:lstStyle/>
          <a:p>
            <a:r>
              <a:rPr lang="en-US" sz="2100" dirty="0"/>
              <a:t>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</p:spPr>
            <p:txBody>
              <a:bodyPr/>
              <a:lstStyle/>
              <a:p>
                <a:r>
                  <a:rPr lang="en-US" sz="1650" dirty="0"/>
                  <a:t>Monitor n habitat patches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50" dirty="0"/>
                  <a:t> = 1 if detected and 0 otherwise, </a:t>
                </a:r>
                <a:r>
                  <a:rPr lang="en-US" sz="1650" dirty="0" err="1"/>
                  <a:t>i</a:t>
                </a:r>
                <a:r>
                  <a:rPr lang="en-US" sz="1650" dirty="0"/>
                  <a:t>=1, 2, …, n </a:t>
                </a:r>
              </a:p>
              <a:p>
                <a:r>
                  <a:rPr lang="en-US" sz="1650" dirty="0"/>
                  <a:t>Spatial predictors: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650" dirty="0"/>
                </a:br>
                <a:br>
                  <a:rPr lang="en-US" sz="1650" dirty="0"/>
                </a:br>
                <a:endParaRPr lang="en-US" sz="4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16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5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50" i="1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/(1−</m:t>
                        </m:r>
                        <m:sSub>
                          <m:sSubPr>
                            <m:ctrlPr>
                              <a:rPr lang="en-US" sz="16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5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90F242-7CFD-4AA5-B4F0-23F144711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118" y="1080553"/>
                <a:ext cx="5424882" cy="2228850"/>
              </a:xfrm>
              <a:blipFill>
                <a:blip r:embed="rId2"/>
                <a:stretch>
                  <a:fillRect l="-1124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A74283A-215F-4023-8BB9-49475E7ECB7C}"/>
              </a:ext>
            </a:extLst>
          </p:cNvPr>
          <p:cNvGrpSpPr/>
          <p:nvPr/>
        </p:nvGrpSpPr>
        <p:grpSpPr>
          <a:xfrm>
            <a:off x="19118" y="2952750"/>
            <a:ext cx="6614651" cy="1346712"/>
            <a:chOff x="172065" y="2890684"/>
            <a:chExt cx="8819535" cy="17956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CCF5C0-0CDE-4C7C-94F3-7550C2C9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870" y="2890684"/>
              <a:ext cx="1837730" cy="1733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="" xmlns:ma14="http://schemas.microsoft.com/office/mac/drawingml/2011/main" val="1"/>
                  </a:ext>
                </a:extLst>
              </p:spPr>
              <p:txBody>
                <a:bodyPr vert="horz" wrap="square" lIns="51442" tIns="25721" rIns="51442" bIns="25721" numCol="1" anchor="t" anchorCtr="0" compatLnSpc="1">
                  <a:prstTxWarp prst="textNoShape">
                    <a:avLst/>
                  </a:prstTxWarp>
                </a:bodyPr>
                <a:lstStyle>
                  <a:lvl1pPr marL="257209" indent="-257209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2400">
                      <a:solidFill>
                        <a:srgbClr val="595959"/>
                      </a:solidFill>
                      <a:latin typeface="+mn-lt"/>
                      <a:ea typeface="ＭＳ Ｐゴシック" charset="0"/>
                      <a:cs typeface="ＭＳ Ｐゴシック" charset="0"/>
                    </a:defRPr>
                  </a:lvl1pPr>
                  <a:lvl2pPr marL="557287" indent="-214341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21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2pPr>
                  <a:lvl3pPr marL="857364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•"/>
                    <a:defRPr sz="18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3pPr>
                  <a:lvl4pPr marL="1200310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–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4pPr>
                  <a:lvl5pPr marL="1543256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rgbClr val="595959"/>
                      </a:solidFill>
                      <a:latin typeface="+mn-lt"/>
                      <a:ea typeface="ＭＳ Ｐゴシック" charset="0"/>
                    </a:defRPr>
                  </a:lvl5pPr>
                  <a:lvl6pPr marL="1886201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229147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2572093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2915039" indent="-171473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7A0019"/>
                    </a:buClr>
                    <a:buChar char="»"/>
                    <a:defRPr sz="15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50" i="1" ker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5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650" i="1" ker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1650" i="1" ker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165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5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50" i="1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5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650" dirty="0"/>
                </a:p>
                <a:p>
                  <a:endParaRPr lang="en-US" sz="1650" dirty="0"/>
                </a:p>
                <a:p>
                  <a:endParaRPr lang="en-US" sz="1650" kern="0" dirty="0"/>
                </a:p>
                <a:p>
                  <a:endParaRPr lang="en-US" sz="1650" kern="0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EAD13CB0-12DF-41A9-8F9E-430E78F1D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065" y="3486150"/>
                  <a:ext cx="7772400" cy="1200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:ma14="http://schemas.microsoft.com/office/mac/drawingml/2011/main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CA22D1E-6476-4EB4-A59B-6F8CED33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533" y="398329"/>
            <a:ext cx="1410236" cy="14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78732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25179</TotalTime>
  <Words>3128</Words>
  <Application>Microsoft Office PowerPoint</Application>
  <PresentationFormat>Custom</PresentationFormat>
  <Paragraphs>309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ＭＳ Ｐゴシック</vt:lpstr>
      <vt:lpstr>Arial</vt:lpstr>
      <vt:lpstr>Cambria Math</vt:lpstr>
      <vt:lpstr>Corbel</vt:lpstr>
      <vt:lpstr>Helvetica Neue</vt:lpstr>
      <vt:lpstr>NimbusSanL-Bold</vt:lpstr>
      <vt:lpstr>NimbusSanL-Regu</vt:lpstr>
      <vt:lpstr>NimbusSanL-ReguItal</vt:lpstr>
      <vt:lpstr>Times New Roman</vt:lpstr>
      <vt:lpstr>SVP-regents-PowerPoint-HD-3</vt:lpstr>
      <vt:lpstr>An Introduction to Resource and Step-Selection Functions</vt:lpstr>
      <vt:lpstr>Outline</vt:lpstr>
      <vt:lpstr>Species-Habitat-Association Models </vt:lpstr>
      <vt:lpstr>Species Distribution Models</vt:lpstr>
      <vt:lpstr>PowerPoint Presentation</vt:lpstr>
      <vt:lpstr>PowerPoint Presentation</vt:lpstr>
      <vt:lpstr>PowerPoint Presentation</vt:lpstr>
      <vt:lpstr>Species Distribution and Habitat-Selection Models</vt:lpstr>
      <vt:lpstr>Logistic regression </vt:lpstr>
      <vt:lpstr>Resource-Selection Functions</vt:lpstr>
      <vt:lpstr>PowerPoint Presentation</vt:lpstr>
      <vt:lpstr>Outline</vt:lpstr>
      <vt:lpstr>Frameworks for Interpreting Parameters</vt:lpstr>
      <vt:lpstr>PowerPoint Presentation</vt:lpstr>
      <vt:lpstr>Inhomogeneous Poisson Point Process (IPP)</vt:lpstr>
      <vt:lpstr>IPP as a Data Integrator</vt:lpstr>
      <vt:lpstr>Logistic Regression and IPP model</vt:lpstr>
      <vt:lpstr>Implementation</vt:lpstr>
      <vt:lpstr>PowerPoint Presentation</vt:lpstr>
      <vt:lpstr>Does a Point Process Framework Make Sense for  Telemetry Data?</vt:lpstr>
      <vt:lpstr>Weighted Distribution Theory</vt:lpstr>
      <vt:lpstr>Weighted Distribution Theory</vt:lpstr>
      <vt:lpstr>Exemplification</vt:lpstr>
      <vt:lpstr>AppA_HSF_examples.Rmd (html)</vt:lpstr>
      <vt:lpstr>PowerPoint Presentation</vt:lpstr>
      <vt:lpstr>Quantitative Predictors</vt:lpstr>
      <vt:lpstr>Quantitative Predictors</vt:lpstr>
      <vt:lpstr>Parameters</vt:lpstr>
      <vt:lpstr>Categorical Predictors</vt:lpstr>
      <vt:lpstr>Categorical Predictors</vt:lpstr>
      <vt:lpstr>Integrated Spatial Intensities </vt:lpstr>
      <vt:lpstr>How to create a pretty map?</vt:lpstr>
      <vt:lpstr>PowerPoint Presentation</vt:lpstr>
      <vt:lpstr>Telemetry data and independence</vt:lpstr>
      <vt:lpstr>PowerPoint Presentation</vt:lpstr>
      <vt:lpstr>Outline</vt:lpstr>
      <vt:lpstr>Step-Selection Analyses</vt:lpstr>
      <vt:lpstr>Models for ϕ(s,s^′;θ) </vt:lpstr>
      <vt:lpstr>Conditional Logistic Regression</vt:lpstr>
      <vt:lpstr>Problem, we don’t know ϕ(s,s^′;θ) </vt:lpstr>
      <vt:lpstr>Distributions</vt:lpstr>
      <vt:lpstr> amt Package</vt:lpstr>
      <vt:lpstr>Problem </vt:lpstr>
      <vt:lpstr>Problem and Potential Solution</vt:lpstr>
      <vt:lpstr>Implementation </vt:lpstr>
      <vt:lpstr>Opportunity</vt:lpstr>
      <vt:lpstr>Integrated Step-Selection Analyses</vt:lpstr>
      <vt:lpstr>PowerPoint Presentation</vt:lpstr>
      <vt:lpstr>Some limitations (and possible solutions)</vt:lpstr>
      <vt:lpstr>Some limitations (and possible solutions)</vt:lpstr>
      <vt:lpstr>Some limitations (and possible solutions)</vt:lpstr>
      <vt:lpstr>PowerPoint Presentation</vt:lpstr>
      <vt:lpstr>Statistical dependence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Species-Habitat-Associations: Spatial Data, Predictive Models, and Ecological Insights</dc:title>
  <dc:creator>John R Fieberg</dc:creator>
  <cp:lastModifiedBy>John R Fieberg</cp:lastModifiedBy>
  <cp:revision>177</cp:revision>
  <dcterms:created xsi:type="dcterms:W3CDTF">2021-02-16T21:31:46Z</dcterms:created>
  <dcterms:modified xsi:type="dcterms:W3CDTF">2025-05-07T20:39:01Z</dcterms:modified>
</cp:coreProperties>
</file>